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haansoftxls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</p:sldMasterIdLst>
  <p:notesMasterIdLst>
    <p:notesMasterId r:id="rId5"/>
  </p:notesMasterIdLst>
  <p:handoutMasterIdLst>
    <p:handoutMasterId r:id="rId6"/>
  </p:handoutMasterIdLst>
  <p:sldIdLst>
    <p:sldId id="1219" r:id="rId2"/>
    <p:sldId id="1216" r:id="rId3"/>
    <p:sldId id="1107" r:id="rId4"/>
  </p:sldIdLst>
  <p:sldSz cx="9906000" cy="6858000" type="A4"/>
  <p:notesSz cx="6807200" cy="9939338"/>
  <p:custDataLst>
    <p:tags r:id="rId7"/>
  </p:custDataLst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sz="1400" b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>
          <p15:clr>
            <a:srgbClr val="A4A3A4"/>
          </p15:clr>
        </p15:guide>
        <p15:guide id="2" orient="horz" pos="3912" userDrawn="1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 orient="horz" pos="1397">
          <p15:clr>
            <a:srgbClr val="A4A3A4"/>
          </p15:clr>
        </p15:guide>
        <p15:guide id="7" pos="217">
          <p15:clr>
            <a:srgbClr val="A4A3A4"/>
          </p15:clr>
        </p15:guide>
        <p15:guide id="8" pos="6023">
          <p15:clr>
            <a:srgbClr val="A4A3A4"/>
          </p15:clr>
        </p15:guide>
        <p15:guide id="9" pos="2984">
          <p15:clr>
            <a:srgbClr val="A4A3A4"/>
          </p15:clr>
        </p15:guide>
        <p15:guide id="10" pos="3256">
          <p15:clr>
            <a:srgbClr val="A4A3A4"/>
          </p15:clr>
        </p15:guide>
        <p15:guide id="11" orient="horz" pos="3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014"/>
    <a:srgbClr val="D3E9B9"/>
    <a:srgbClr val="C7E3A5"/>
    <a:srgbClr val="E9F4DC"/>
    <a:srgbClr val="FFCC00"/>
    <a:srgbClr val="D9F5FF"/>
    <a:srgbClr val="000000"/>
    <a:srgbClr val="D8E7F0"/>
    <a:srgbClr val="FFED9F"/>
    <a:srgbClr val="FE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9646" autoAdjust="0"/>
  </p:normalViewPr>
  <p:slideViewPr>
    <p:cSldViewPr snapToObjects="1">
      <p:cViewPr>
        <p:scale>
          <a:sx n="75" d="100"/>
          <a:sy n="75" d="100"/>
        </p:scale>
        <p:origin x="-744" y="-618"/>
      </p:cViewPr>
      <p:guideLst>
        <p:guide orient="horz" pos="1026"/>
        <p:guide orient="horz" pos="3929"/>
        <p:guide orient="horz" pos="1389"/>
        <p:guide orient="horz" pos="4110"/>
        <p:guide orient="horz" pos="4292"/>
        <p:guide orient="horz" pos="1397"/>
        <p:guide orient="horz" pos="315"/>
        <p:guide orient="horz" pos="663"/>
        <p:guide pos="217"/>
        <p:guide pos="6023"/>
        <p:guide pos="2984"/>
        <p:guide pos="312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10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96541559099052E-3"/>
          <c:y val="4.2315735599687595E-3"/>
          <c:w val="0.99124038856808627"/>
          <c:h val="0.892815501208160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수주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</c:spPr>
          </c:marker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747-4A91-A42E-87A059680247}"/>
              </c:ext>
            </c:extLst>
          </c:dPt>
          <c:dLbls>
            <c:dLbl>
              <c:idx val="2"/>
              <c:layout>
                <c:manualLayout>
                  <c:x val="-5.2706908782291721E-2"/>
                  <c:y val="-3.6538662036602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7-4A91-A42E-87A059680247}"/>
                </c:ext>
              </c:extLst>
            </c:dLbl>
            <c:dLbl>
              <c:idx val="4"/>
              <c:layout>
                <c:manualLayout>
                  <c:x val="-4.6924472272989286E-2"/>
                  <c:y val="-3.3261212233197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7-4A91-A42E-87A059680247}"/>
                </c:ext>
              </c:extLst>
            </c:dLbl>
            <c:dLbl>
              <c:idx val="5"/>
              <c:layout>
                <c:manualLayout>
                  <c:x val="-6.4033132995753486E-2"/>
                  <c:y val="-5.3043073432424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47-4A91-A42E-87A059680247}"/>
                </c:ext>
              </c:extLst>
            </c:dLbl>
            <c:dLbl>
              <c:idx val="6"/>
              <c:layout>
                <c:manualLayout>
                  <c:x val="-5.9311919696625512E-2"/>
                  <c:y val="-5.4642314096337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F3-4E40-A03B-6E9D781B8D9D}"/>
                </c:ext>
              </c:extLst>
            </c:dLbl>
            <c:dLbl>
              <c:idx val="7"/>
              <c:layout>
                <c:manualLayout>
                  <c:x val="-5.4124744001974222E-2"/>
                  <c:y val="-4.8592826137216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F3-4E40-A03B-6E9D781B8D9D}"/>
                </c:ext>
              </c:extLst>
            </c:dLbl>
            <c:dLbl>
              <c:idx val="8"/>
              <c:layout>
                <c:manualLayout>
                  <c:x val="-9.5360229675779978E-2"/>
                  <c:y val="-7.9224219889526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4.63759147181754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  <a:ea typeface="+mj-ea"/>
                    </a:defRPr>
                  </a:pPr>
                  <a:endParaRPr lang="ko-K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solidFill>
                      <a:srgbClr val="C00000"/>
                    </a:solidFill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'11</c:v>
                </c:pt>
                <c:pt idx="1">
                  <c:v>'12</c:v>
                </c:pt>
                <c:pt idx="2">
                  <c:v>'13</c:v>
                </c:pt>
                <c:pt idx="3">
                  <c:v>'14</c:v>
                </c:pt>
                <c:pt idx="4">
                  <c:v>'15</c:v>
                </c:pt>
                <c:pt idx="5">
                  <c:v>'16</c:v>
                </c:pt>
                <c:pt idx="6">
                  <c:v>'17</c:v>
                </c:pt>
                <c:pt idx="7">
                  <c:v>'18 </c:v>
                </c:pt>
                <c:pt idx="8">
                  <c:v>'19</c:v>
                </c:pt>
                <c:pt idx="9">
                  <c:v>'20</c:v>
                </c:pt>
              </c:strCache>
            </c:strRef>
          </c:cat>
          <c:val>
            <c:numRef>
              <c:f>Sheet1!$B$2:$B$11</c:f>
              <c:numCache>
                <c:formatCode>_(* #,##0_);_(* \(#,##0\);_(* "-"_);_(@_)</c:formatCode>
                <c:ptCount val="10"/>
                <c:pt idx="0">
                  <c:v>185.54000000000002</c:v>
                </c:pt>
                <c:pt idx="1">
                  <c:v>257</c:v>
                </c:pt>
                <c:pt idx="2">
                  <c:v>298</c:v>
                </c:pt>
                <c:pt idx="3">
                  <c:v>275</c:v>
                </c:pt>
                <c:pt idx="4">
                  <c:v>340</c:v>
                </c:pt>
                <c:pt idx="5">
                  <c:v>302.98</c:v>
                </c:pt>
                <c:pt idx="6">
                  <c:v>806</c:v>
                </c:pt>
                <c:pt idx="7">
                  <c:v>1096</c:v>
                </c:pt>
                <c:pt idx="8">
                  <c:v>1140</c:v>
                </c:pt>
                <c:pt idx="9">
                  <c:v>1400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747-4A91-A42E-87A0596802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매출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5.2706908782291721E-2"/>
                  <c:y val="4.3200143278750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7-4A91-A42E-87A059680247}"/>
                </c:ext>
              </c:extLst>
            </c:dLbl>
            <c:dLbl>
              <c:idx val="4"/>
              <c:layout>
                <c:manualLayout>
                  <c:x val="-4.6924472272989286E-2"/>
                  <c:y val="3.6432080401263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47-4A91-A42E-87A059680247}"/>
                </c:ext>
              </c:extLst>
            </c:dLbl>
            <c:dLbl>
              <c:idx val="5"/>
              <c:layout>
                <c:manualLayout>
                  <c:x val="-5.5533245367448796E-2"/>
                  <c:y val="4.5130225725968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F3-4E40-A03B-6E9D781B8D9D}"/>
                </c:ext>
              </c:extLst>
            </c:dLbl>
            <c:dLbl>
              <c:idx val="6"/>
              <c:layout>
                <c:manualLayout>
                  <c:x val="-4.6859590603495142E-2"/>
                  <c:y val="3.5191294680415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F3-4E40-A03B-6E9D781B8D9D}"/>
                </c:ext>
              </c:extLst>
            </c:dLbl>
            <c:dLbl>
              <c:idx val="7"/>
              <c:layout>
                <c:manualLayout>
                  <c:x val="-5.9907180511276664E-2"/>
                  <c:y val="7.7130534781494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F3-4E40-A03B-6E9D781B8D9D}"/>
                </c:ext>
              </c:extLst>
            </c:dLbl>
            <c:dLbl>
              <c:idx val="8"/>
              <c:layout>
                <c:manualLayout>
                  <c:x val="-8.3781035459456268E-2"/>
                  <c:y val="4.8440708094320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8.54758908727926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  <a:ea typeface="+mj-ea"/>
                    </a:defRPr>
                  </a:pPr>
                  <a:endParaRPr lang="ko-K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'11</c:v>
                </c:pt>
                <c:pt idx="1">
                  <c:v>'12</c:v>
                </c:pt>
                <c:pt idx="2">
                  <c:v>'13</c:v>
                </c:pt>
                <c:pt idx="3">
                  <c:v>'14</c:v>
                </c:pt>
                <c:pt idx="4">
                  <c:v>'15</c:v>
                </c:pt>
                <c:pt idx="5">
                  <c:v>'16</c:v>
                </c:pt>
                <c:pt idx="6">
                  <c:v>'17</c:v>
                </c:pt>
                <c:pt idx="7">
                  <c:v>'18 </c:v>
                </c:pt>
                <c:pt idx="8">
                  <c:v>'19</c:v>
                </c:pt>
                <c:pt idx="9">
                  <c:v>'20</c:v>
                </c:pt>
              </c:strCache>
            </c:strRef>
          </c:cat>
          <c:val>
            <c:numRef>
              <c:f>Sheet1!$C$2:$C$11</c:f>
              <c:numCache>
                <c:formatCode>_(* #,##0_);_(* \(#,##0\);_(* "-"_);_(@_)</c:formatCode>
                <c:ptCount val="10"/>
                <c:pt idx="0">
                  <c:v>168.67000000000002</c:v>
                </c:pt>
                <c:pt idx="1">
                  <c:v>192.78</c:v>
                </c:pt>
                <c:pt idx="2">
                  <c:v>286.14999999999998</c:v>
                </c:pt>
                <c:pt idx="3">
                  <c:v>279.87</c:v>
                </c:pt>
                <c:pt idx="4">
                  <c:v>255.25</c:v>
                </c:pt>
                <c:pt idx="5">
                  <c:v>270.22000000000003</c:v>
                </c:pt>
                <c:pt idx="6">
                  <c:v>650</c:v>
                </c:pt>
                <c:pt idx="7">
                  <c:v>1000</c:v>
                </c:pt>
                <c:pt idx="8">
                  <c:v>1040</c:v>
                </c:pt>
                <c:pt idx="9">
                  <c:v>1180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747-4A91-A42E-87A059680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99840"/>
        <c:axId val="144501376"/>
      </c:lineChart>
      <c:catAx>
        <c:axId val="1444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0">
                <a:latin typeface="맑은 고딕" panose="020B0503020000020004" pitchFamily="50" charset="-127"/>
                <a:ea typeface="맑은 고딕" panose="020B0503020000020004" pitchFamily="50" charset="-127"/>
              </a:defRPr>
            </a:pPr>
            <a:endParaRPr lang="ko-KR"/>
          </a:p>
        </c:txPr>
        <c:crossAx val="144501376"/>
        <c:crosses val="autoZero"/>
        <c:auto val="1"/>
        <c:lblAlgn val="ctr"/>
        <c:lblOffset val="100"/>
        <c:noMultiLvlLbl val="0"/>
      </c:catAx>
      <c:valAx>
        <c:axId val="144501376"/>
        <c:scaling>
          <c:orientation val="minMax"/>
          <c:min val="0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4449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8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4288" rIns="88578" bIns="44288" numCol="1" anchor="t" anchorCtr="0" compatLnSpc="1">
            <a:prstTxWarp prst="textNoShape">
              <a:avLst/>
            </a:prstTxWarp>
          </a:bodyPr>
          <a:lstStyle>
            <a:lvl1pPr algn="l" defTabSz="886377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083" y="0"/>
            <a:ext cx="2950528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4288" rIns="88578" bIns="44288" numCol="1" anchor="t" anchorCtr="0" compatLnSpc="1">
            <a:prstTxWarp prst="textNoShape">
              <a:avLst/>
            </a:prstTxWarp>
          </a:bodyPr>
          <a:lstStyle>
            <a:lvl1pPr algn="r" defTabSz="886377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814"/>
            <a:ext cx="2950528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4288" rIns="88578" bIns="44288" numCol="1" anchor="b" anchorCtr="0" compatLnSpc="1">
            <a:prstTxWarp prst="textNoShape">
              <a:avLst/>
            </a:prstTxWarp>
          </a:bodyPr>
          <a:lstStyle>
            <a:lvl1pPr algn="l" defTabSz="886377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083" y="9441814"/>
            <a:ext cx="2950528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4288" rIns="88578" bIns="44288" numCol="1" anchor="b" anchorCtr="0" compatLnSpc="1">
            <a:prstTxWarp prst="textNoShape">
              <a:avLst/>
            </a:prstTxWarp>
          </a:bodyPr>
          <a:lstStyle>
            <a:lvl1pPr algn="r" defTabSz="886377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3C23663-0E9B-4B15-8773-BF98FEE201F9}" type="slidenum">
              <a:rPr lang="ko-KR" altLang="en-GB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457645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8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4288" rIns="88578" bIns="44288" numCol="1" anchor="t" anchorCtr="0" compatLnSpc="1">
            <a:prstTxWarp prst="textNoShape">
              <a:avLst/>
            </a:prstTxWarp>
          </a:bodyPr>
          <a:lstStyle>
            <a:lvl1pPr algn="l" defTabSz="886377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83" y="0"/>
            <a:ext cx="2950528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4288" rIns="88578" bIns="44288" numCol="1" anchor="t" anchorCtr="0" compatLnSpc="1">
            <a:prstTxWarp prst="textNoShape">
              <a:avLst/>
            </a:prstTxWarp>
          </a:bodyPr>
          <a:lstStyle>
            <a:lvl1pPr algn="r" defTabSz="886377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7713"/>
            <a:ext cx="538162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5" y="4720912"/>
            <a:ext cx="5446395" cy="447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4288" rIns="88578" bIns="44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noProof="0"/>
              <a:t>Click to edit Master text styles</a:t>
            </a:r>
          </a:p>
          <a:p>
            <a:pPr lvl="1"/>
            <a:r>
              <a:rPr lang="en-GB" altLang="ko-KR" noProof="0"/>
              <a:t>Second level</a:t>
            </a:r>
          </a:p>
          <a:p>
            <a:pPr lvl="2"/>
            <a:r>
              <a:rPr lang="en-GB" altLang="ko-KR" noProof="0"/>
              <a:t>Third level</a:t>
            </a:r>
          </a:p>
          <a:p>
            <a:pPr lvl="3"/>
            <a:r>
              <a:rPr lang="en-GB" altLang="ko-KR" noProof="0"/>
              <a:t>Fourth level</a:t>
            </a:r>
          </a:p>
          <a:p>
            <a:pPr lvl="4"/>
            <a:r>
              <a:rPr lang="en-GB" altLang="ko-KR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814"/>
            <a:ext cx="2950528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4288" rIns="88578" bIns="44288" numCol="1" anchor="b" anchorCtr="0" compatLnSpc="1">
            <a:prstTxWarp prst="textNoShape">
              <a:avLst/>
            </a:prstTxWarp>
          </a:bodyPr>
          <a:lstStyle>
            <a:lvl1pPr algn="l" defTabSz="886377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083" y="9441814"/>
            <a:ext cx="2950528" cy="4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578" tIns="44288" rIns="88578" bIns="44288" numCol="1" anchor="b" anchorCtr="0" compatLnSpc="1">
            <a:prstTxWarp prst="textNoShape">
              <a:avLst/>
            </a:prstTxWarp>
          </a:bodyPr>
          <a:lstStyle>
            <a:lvl1pPr algn="r" defTabSz="886377"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7CAA2DB8-2D47-4D17-B8F1-6AC309C91739}" type="slidenum">
              <a:rPr lang="ko-KR" altLang="en-GB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509579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A2DB8-2D47-4D17-B8F1-6AC309C91739}" type="slidenum">
              <a:rPr lang="ko-KR" altLang="en-GB" smtClean="0"/>
              <a:pPr>
                <a:defRPr/>
              </a:pPr>
              <a:t>1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91785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A2DB8-2D47-4D17-B8F1-6AC309C91739}" type="slidenum">
              <a:rPr lang="ko-KR" altLang="en-GB" smtClean="0"/>
              <a:pPr>
                <a:defRPr/>
              </a:pPr>
              <a:t>2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91785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542925"/>
            <a:ext cx="9906000" cy="284163"/>
          </a:xfrm>
          <a:prstGeom prst="rect">
            <a:avLst/>
          </a:prstGeom>
          <a:solidFill>
            <a:srgbClr val="6EA5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577850"/>
            <a:ext cx="960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" tIns="0" rIns="0" bIns="0" anchor="ctr">
            <a:spAutoFit/>
          </a:bodyPr>
          <a:lstStyle>
            <a:lvl1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GB" dirty="0">
                <a:solidFill>
                  <a:schemeClr val="bg1"/>
                </a:solidFill>
              </a:rPr>
              <a:t>	</a:t>
            </a:r>
            <a:endParaRPr lang="ko-KR" altLang="en-GB" b="0" dirty="0">
              <a:solidFill>
                <a:schemeClr val="bg1"/>
              </a:solidFill>
            </a:endParaRPr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81400"/>
            <a:ext cx="9144000" cy="365125"/>
          </a:xfrm>
        </p:spPr>
        <p:txBody>
          <a:bodyPr lIns="0" tIns="0" rIns="0">
            <a:spAutoFit/>
          </a:bodyPr>
          <a:lstStyle>
            <a:lvl1pPr>
              <a:spcBef>
                <a:spcPts val="500"/>
              </a:spcBef>
              <a:defRPr sz="2400"/>
            </a:lvl1pPr>
          </a:lstStyle>
          <a:p>
            <a:pPr lvl="0"/>
            <a:r>
              <a:rPr lang="ko-KR" altLang="en-GB" noProof="0" dirty="0"/>
              <a:t>마스터 부제목 스타일 편집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39963"/>
            <a:ext cx="9144000" cy="487362"/>
          </a:xfr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ko-KR" altLang="en-GB" noProof="0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3782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3556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hyperlink" Target="https://www.google.co.kr/url?sa=i&amp;rct=j&amp;q=&amp;esrc=s&amp;source=images&amp;cd=&amp;cad=rja&amp;uact=8&amp;ved=0ahUKEwi5quDglL_MAhUJHZQKHYrvA0YQjRwIBw&amp;url=http://www.ecoexpo.or.kr/expo/company/getDetail.do;jsessionid=aQuKSJHYHhoyCNBRqDMgixN6uoBozfKOqEXhpaJdFaqKNWzcHmUpeNRgg7dYC0Ru.www2_servlet_engine1?company_no=32461&amp;psig=AFQjCNH3asBKfwoVZ6QSDEwMRG-A48NPRw&amp;ust=1462408064561342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152400" y="1371600"/>
            <a:ext cx="9601200" cy="5257800"/>
            <a:chOff x="96" y="864"/>
            <a:chExt cx="6048" cy="3312"/>
          </a:xfrm>
        </p:grpSpPr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96" y="864"/>
              <a:ext cx="6048" cy="3312"/>
              <a:chOff x="96" y="864"/>
              <a:chExt cx="6048" cy="3312"/>
            </a:xfrm>
          </p:grpSpPr>
          <p:sp>
            <p:nvSpPr>
              <p:cNvPr id="1037" name="Line 10"/>
              <p:cNvSpPr>
                <a:spLocks noChangeShapeType="1"/>
              </p:cNvSpPr>
              <p:nvPr/>
            </p:nvSpPr>
            <p:spPr bwMode="auto">
              <a:xfrm>
                <a:off x="96" y="1008"/>
                <a:ext cx="6048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ko-KR" altLang="en-US" dirty="0"/>
              </a:p>
            </p:txBody>
          </p:sp>
          <p:sp>
            <p:nvSpPr>
              <p:cNvPr id="1038" name="Line 11"/>
              <p:cNvSpPr>
                <a:spLocks noChangeShapeType="1"/>
              </p:cNvSpPr>
              <p:nvPr/>
            </p:nvSpPr>
            <p:spPr bwMode="auto">
              <a:xfrm>
                <a:off x="96" y="3936"/>
                <a:ext cx="6048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ko-KR" altLang="en-US" dirty="0"/>
              </a:p>
            </p:txBody>
          </p:sp>
          <p:sp>
            <p:nvSpPr>
              <p:cNvPr id="1039" name="Line 12"/>
              <p:cNvSpPr>
                <a:spLocks noChangeShapeType="1"/>
              </p:cNvSpPr>
              <p:nvPr/>
            </p:nvSpPr>
            <p:spPr bwMode="auto">
              <a:xfrm flipV="1">
                <a:off x="240" y="864"/>
                <a:ext cx="0" cy="331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ko-KR" altLang="en-US" dirty="0"/>
              </a:p>
            </p:txBody>
          </p:sp>
          <p:sp>
            <p:nvSpPr>
              <p:cNvPr id="1040" name="Line 13"/>
              <p:cNvSpPr>
                <a:spLocks noChangeShapeType="1"/>
              </p:cNvSpPr>
              <p:nvPr/>
            </p:nvSpPr>
            <p:spPr bwMode="auto">
              <a:xfrm flipV="1">
                <a:off x="6000" y="864"/>
                <a:ext cx="0" cy="331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ko-KR" altLang="en-US" dirty="0"/>
              </a:p>
            </p:txBody>
          </p:sp>
        </p:grpSp>
        <p:sp>
          <p:nvSpPr>
            <p:cNvPr id="1036" name="Line 19"/>
            <p:cNvSpPr>
              <a:spLocks noChangeShapeType="1"/>
            </p:cNvSpPr>
            <p:nvPr userDrawn="1"/>
          </p:nvSpPr>
          <p:spPr bwMode="auto">
            <a:xfrm>
              <a:off x="96" y="1344"/>
              <a:ext cx="14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endParaRPr lang="ko-KR" altLang="en-US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931863"/>
            <a:ext cx="9151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GB" dirty="0"/>
              <a:t>마스터 제목 스타일 편집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42925"/>
            <a:ext cx="9906000" cy="284163"/>
          </a:xfrm>
          <a:prstGeom prst="rect">
            <a:avLst/>
          </a:prstGeom>
          <a:solidFill>
            <a:srgbClr val="6EA5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/>
            <a:endParaRPr lang="ko-KR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88450" y="6524625"/>
            <a:ext cx="3365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 eaLnBrk="0" hangingPunct="0">
              <a:spcBef>
                <a:spcPct val="0"/>
              </a:spcBef>
            </a:pPr>
            <a:fld id="{981A4A08-582B-47C3-B65D-BAF950220449}" type="slidenum">
              <a:rPr lang="ko-KR" altLang="en-GB" sz="1000" b="0"/>
              <a:pPr algn="r" eaLnBrk="0" hangingPunct="0">
                <a:spcBef>
                  <a:spcPct val="0"/>
                </a:spcBef>
              </a:pPr>
              <a:t>‹#›</a:t>
            </a:fld>
            <a:endParaRPr lang="en-GB" altLang="ko-KR" sz="1000" b="0" dirty="0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0" y="577850"/>
            <a:ext cx="960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" tIns="0" rIns="0" bIns="0" anchor="ctr">
            <a:spAutoFit/>
          </a:bodyPr>
          <a:lstStyle>
            <a:lvl1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GB" dirty="0">
                <a:solidFill>
                  <a:schemeClr val="bg1"/>
                </a:solidFill>
              </a:rPr>
              <a:t>	</a:t>
            </a:r>
            <a:endParaRPr lang="ko-KR" altLang="en-GB" b="0" dirty="0">
              <a:solidFill>
                <a:schemeClr val="bg1"/>
              </a:solidFill>
            </a:endParaRPr>
          </a:p>
        </p:txBody>
      </p:sp>
      <p:sp>
        <p:nvSpPr>
          <p:cNvPr id="1034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9144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마스터 텍스트 스타일을 편집합니다</a:t>
            </a:r>
          </a:p>
          <a:p>
            <a:pPr lvl="1"/>
            <a:r>
              <a:rPr lang="ko-KR" altLang="en-GB"/>
              <a:t>둘째 수준</a:t>
            </a:r>
          </a:p>
          <a:p>
            <a:pPr lvl="2"/>
            <a:r>
              <a:rPr lang="ko-KR" altLang="en-GB"/>
              <a:t>셋째 수준</a:t>
            </a:r>
          </a:p>
          <a:p>
            <a:pPr lvl="3"/>
            <a:r>
              <a:rPr lang="ko-KR" altLang="en-GB"/>
              <a:t>넷째 수준</a:t>
            </a:r>
          </a:p>
          <a:p>
            <a:pPr lvl="4"/>
            <a:r>
              <a:rPr lang="ko-KR" altLang="en-GB"/>
              <a:t>다섯째 수준</a:t>
            </a:r>
          </a:p>
        </p:txBody>
      </p:sp>
      <p:pic>
        <p:nvPicPr>
          <p:cNvPr id="18" name="Picture 4" descr="http://www.ecoexpo.or.kr/common/fileNameImageView.do;jsessionid=mkqZum46pjabQaEmLg8up1Vnn56hI9AOieUKdl2izOHVYjXFQaiEqaVOdKnbyiTB.www2_servlet_engine1?key=fileUploadPath.company&amp;savefile=logo_200708292213008_68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r="4369"/>
          <a:stretch/>
        </p:blipFill>
        <p:spPr bwMode="auto">
          <a:xfrm>
            <a:off x="373063" y="131786"/>
            <a:ext cx="1694343" cy="3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78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맑은 고딕" panose="020B0503020000020004" pitchFamily="50" charset="-127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9pPr>
    </p:titleStyle>
    <p:bodyStyle>
      <a:lvl1pPr marL="342900" indent="-342900" algn="l" defTabSz="900113" rtl="0" eaLnBrk="0" fontAlgn="base" hangingPunct="0">
        <a:spcBef>
          <a:spcPts val="1500"/>
        </a:spcBef>
        <a:spcAft>
          <a:spcPct val="0"/>
        </a:spcAft>
        <a:buClr>
          <a:schemeClr val="tx1"/>
        </a:buClr>
        <a:buFont typeface="Wingdings" pitchFamily="2" charset="2"/>
        <a:defRPr sz="1400">
          <a:solidFill>
            <a:schemeClr val="tx1"/>
          </a:solidFill>
          <a:latin typeface="+mj-lt"/>
          <a:ea typeface="맑은 고딕" panose="020B0503020000020004" pitchFamily="50" charset="-127"/>
          <a:cs typeface="+mn-cs"/>
        </a:defRPr>
      </a:lvl1pPr>
      <a:lvl2pPr marL="284163" indent="-282575" algn="l" defTabSz="900113" rtl="0" eaLnBrk="0" fontAlgn="base" hangingPunct="0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400">
          <a:solidFill>
            <a:schemeClr val="tx1"/>
          </a:solidFill>
          <a:latin typeface="+mj-lt"/>
          <a:ea typeface="맑은 고딕" panose="020B0503020000020004" pitchFamily="50" charset="-127"/>
        </a:defRPr>
      </a:lvl2pPr>
      <a:lvl3pPr marL="542925" indent="-2571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j-lt"/>
          <a:ea typeface="맑은 고딕" panose="020B0503020000020004" pitchFamily="50" charset="-127"/>
        </a:defRPr>
      </a:lvl3pPr>
      <a:lvl4pPr marL="814388" indent="-2698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j-lt"/>
          <a:ea typeface="맑은 고딕" panose="020B0503020000020004" pitchFamily="50" charset="-127"/>
        </a:defRPr>
      </a:lvl4pPr>
      <a:lvl5pPr marL="1104900" indent="-28892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defRPr sz="1400">
          <a:solidFill>
            <a:schemeClr val="tx1"/>
          </a:solidFill>
          <a:latin typeface="+mj-lt"/>
          <a:ea typeface="맑은 고딕" panose="020B0503020000020004" pitchFamily="50" charset="-127"/>
        </a:defRPr>
      </a:lvl5pPr>
      <a:lvl6pPr marL="15621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6pPr>
      <a:lvl7pPr marL="20193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7pPr>
      <a:lvl8pPr marL="24765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8pPr>
      <a:lvl9pPr marL="29337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1782689"/>
            <a:ext cx="9906000" cy="32926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050" latinLnBrk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200">
              <a:solidFill>
                <a:schemeClr val="bg1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44488" y="2654572"/>
            <a:ext cx="2913055" cy="4924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00113" rtl="0" eaLnBrk="0" fontAlgn="base" hangingPunct="0"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  <a:cs typeface="+mn-cs"/>
              </a:defRPr>
            </a:lvl1pPr>
            <a:lvl2pPr marL="284163" indent="-282575" algn="l" defTabSz="900113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2pPr>
            <a:lvl3pPr marL="542925" indent="-257175" algn="l" defTabSz="900113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3pPr>
            <a:lvl4pPr marL="814388" indent="-269875" algn="l" defTabSz="900113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4pPr>
            <a:lvl5pPr marL="1104900" indent="-288925" algn="l" defTabSz="900113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5pPr>
            <a:lvl6pPr marL="15621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0193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4765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9337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500"/>
              </a:spcBef>
            </a:pPr>
            <a:r>
              <a:rPr lang="ko-KR" altLang="en-US" sz="2800" kern="0" dirty="0">
                <a:solidFill>
                  <a:schemeClr val="bg1"/>
                </a:solidFill>
              </a:rPr>
              <a:t>㈜</a:t>
            </a:r>
            <a:r>
              <a:rPr lang="ko-KR" altLang="en-US" sz="3200" kern="0" dirty="0" err="1">
                <a:solidFill>
                  <a:schemeClr val="bg1"/>
                </a:solidFill>
              </a:rPr>
              <a:t>다원녹화건설</a:t>
            </a:r>
            <a:r>
              <a:rPr lang="ko-KR" altLang="en-US" sz="2800" kern="0" dirty="0">
                <a:solidFill>
                  <a:schemeClr val="bg1"/>
                </a:solidFill>
              </a:rPr>
              <a:t> </a:t>
            </a:r>
            <a:endParaRPr lang="en-GB" altLang="ko-KR" sz="2800" b="1" kern="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344488" y="3913311"/>
            <a:ext cx="415564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00113" rtl="0" eaLnBrk="0" fontAlgn="base" hangingPunct="0"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  <a:cs typeface="+mn-cs"/>
              </a:defRPr>
            </a:lvl1pPr>
            <a:lvl2pPr marL="284163" indent="-282575" algn="l" defTabSz="900113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2pPr>
            <a:lvl3pPr marL="542925" indent="-257175" algn="l" defTabSz="900113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3pPr>
            <a:lvl4pPr marL="814388" indent="-269875" algn="l" defTabSz="900113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4pPr>
            <a:lvl5pPr marL="1104900" indent="-288925" algn="l" defTabSz="900113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5pPr>
            <a:lvl6pPr marL="15621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0193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4765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9337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500"/>
              </a:spcBef>
            </a:pPr>
            <a:r>
              <a:rPr lang="ko-KR" altLang="en-US" sz="2000" kern="0" dirty="0" smtClean="0">
                <a:solidFill>
                  <a:srgbClr val="FFFF00"/>
                </a:solidFill>
              </a:rPr>
              <a:t>회사 소개 자료</a:t>
            </a:r>
            <a:endParaRPr lang="en-US" altLang="ko-KR" sz="2000" kern="0" dirty="0">
              <a:solidFill>
                <a:srgbClr val="FFFF00"/>
              </a:solidFill>
            </a:endParaRPr>
          </a:p>
        </p:txBody>
      </p: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B15B7E5B-0E31-4B18-8B6A-9D2FB3B20792}"/>
              </a:ext>
            </a:extLst>
          </p:cNvPr>
          <p:cNvGrpSpPr/>
          <p:nvPr/>
        </p:nvGrpSpPr>
        <p:grpSpPr>
          <a:xfrm>
            <a:off x="4737098" y="1782689"/>
            <a:ext cx="5168901" cy="3290120"/>
            <a:chOff x="4737099" y="1782689"/>
            <a:chExt cx="6815478" cy="4386108"/>
          </a:xfrm>
        </p:grpSpPr>
        <p:pic>
          <p:nvPicPr>
            <p:cNvPr id="5" name="Picture 2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982" y="1794475"/>
              <a:ext cx="5168901" cy="3292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그림 7">
              <a:extLst>
                <a:ext uri="{FF2B5EF4-FFF2-40B4-BE49-F238E27FC236}">
                  <a16:creationId xmlns="" xmlns:a16="http://schemas.microsoft.com/office/drawing/2014/main" id="{CCB961BA-1FB4-43D9-A8CC-6CDE3870D18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2977" y="1782689"/>
              <a:ext cx="1659600" cy="1090800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="" xmlns:a16="http://schemas.microsoft.com/office/drawing/2014/main" id="{AB607F09-6BA8-4010-8027-195A33B6DE2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8567" y="5073050"/>
              <a:ext cx="1732802" cy="1090800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="" xmlns:a16="http://schemas.microsoft.com/office/drawing/2014/main" id="{CC9AAE93-7285-40DB-8896-C30F81FF2E4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1369" y="5073050"/>
              <a:ext cx="1731608" cy="1090800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="" xmlns:a16="http://schemas.microsoft.com/office/drawing/2014/main" id="{C23F97E0-CF30-47B9-8AF5-ED9C5EDC3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7099" y="5079499"/>
              <a:ext cx="1691468" cy="1089298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="" xmlns:a16="http://schemas.microsoft.com/office/drawing/2014/main" id="{15C44921-2EC8-480D-BF19-07381936389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977" y="5063525"/>
              <a:ext cx="1659600" cy="1090800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="" xmlns:a16="http://schemas.microsoft.com/office/drawing/2014/main" id="{8DBA9D25-D628-46FA-8DF4-71348117E95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977" y="2877383"/>
              <a:ext cx="1659600" cy="1090800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57431113-561E-4D77-88BA-90FC98F80E5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2977" y="3975217"/>
              <a:ext cx="1659600" cy="1090800"/>
            </a:xfrm>
            <a:prstGeom prst="rect">
              <a:avLst/>
            </a:prstGeom>
          </p:spPr>
        </p:pic>
      </p:grp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28695428-F0F9-4C14-84EC-B8A7641841FF}"/>
              </a:ext>
            </a:extLst>
          </p:cNvPr>
          <p:cNvSpPr/>
          <p:nvPr/>
        </p:nvSpPr>
        <p:spPr>
          <a:xfrm>
            <a:off x="0" y="476672"/>
            <a:ext cx="98967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05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10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="" xmlns:a16="http://schemas.microsoft.com/office/drawing/2014/main" id="{C5FBCE8D-C6A9-4130-AAC8-F56F9AAC03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29264" y="5583867"/>
            <a:ext cx="2231678" cy="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r" defTabSz="900113" eaLnBrk="0" hangingPunct="0">
              <a:spcBef>
                <a:spcPct val="0"/>
              </a:spcBef>
              <a:spcAft>
                <a:spcPts val="1200"/>
              </a:spcAft>
              <a:buClrTx/>
              <a:buFontTx/>
              <a:buNone/>
              <a:tabLst>
                <a:tab pos="311150" algn="l"/>
              </a:tabLst>
            </a:pPr>
            <a:r>
              <a:rPr lang="en-US" altLang="ko-KR" dirty="0">
                <a:latin typeface="+mj-lt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latin typeface="+mj-lt"/>
                <a:ea typeface="맑은 고딕" panose="020B0503020000020004" pitchFamily="50" charset="-127"/>
              </a:rPr>
              <a:t>주</a:t>
            </a:r>
            <a:r>
              <a:rPr lang="en-US" altLang="ko-KR" dirty="0">
                <a:latin typeface="+mj-lt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latin typeface="+mj-lt"/>
                <a:ea typeface="맑은 고딕" panose="020B0503020000020004" pitchFamily="50" charset="-127"/>
              </a:rPr>
              <a:t>다원녹화건설</a:t>
            </a:r>
            <a:endParaRPr lang="en-US" altLang="ko-KR" dirty="0">
              <a:latin typeface="+mj-lt"/>
              <a:ea typeface="맑은 고딕" panose="020B0503020000020004" pitchFamily="50" charset="-127"/>
            </a:endParaRPr>
          </a:p>
          <a:p>
            <a:pPr algn="r" defTabSz="900113" eaLnBrk="0" hangingPunct="0">
              <a:spcBef>
                <a:spcPct val="0"/>
              </a:spcBef>
              <a:buClrTx/>
              <a:buFontTx/>
              <a:buNone/>
              <a:tabLst>
                <a:tab pos="311150" algn="l"/>
              </a:tabLst>
            </a:pPr>
            <a:r>
              <a:rPr lang="ko-KR" altLang="en-US" sz="1000" b="0" dirty="0">
                <a:latin typeface="+mj-lt"/>
                <a:ea typeface="맑은 고딕" panose="020B0503020000020004" pitchFamily="50" charset="-127"/>
              </a:rPr>
              <a:t>경기도</a:t>
            </a: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 </a:t>
            </a:r>
            <a:r>
              <a:rPr lang="ko-KR" altLang="en-US" sz="1000" b="0" dirty="0">
                <a:latin typeface="+mj-lt"/>
                <a:ea typeface="맑은 고딕" panose="020B0503020000020004" pitchFamily="50" charset="-127"/>
              </a:rPr>
              <a:t>과천시 별양상가</a:t>
            </a: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1</a:t>
            </a:r>
            <a:r>
              <a:rPr lang="ko-KR" altLang="en-US" sz="1000" b="0" dirty="0">
                <a:latin typeface="+mj-lt"/>
                <a:ea typeface="맑은 고딕" panose="020B0503020000020004" pitchFamily="50" charset="-127"/>
              </a:rPr>
              <a:t>로 </a:t>
            </a: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13, 7</a:t>
            </a:r>
            <a:r>
              <a:rPr lang="ko-KR" altLang="en-US" sz="1000" b="0" dirty="0">
                <a:latin typeface="+mj-lt"/>
                <a:ea typeface="맑은 고딕" panose="020B0503020000020004" pitchFamily="50" charset="-127"/>
              </a:rPr>
              <a:t>층</a:t>
            </a:r>
            <a:endParaRPr lang="en-US" altLang="ko-KR" sz="1000" b="0" dirty="0">
              <a:latin typeface="+mj-lt"/>
              <a:ea typeface="맑은 고딕" panose="020B0503020000020004" pitchFamily="50" charset="-127"/>
            </a:endParaRPr>
          </a:p>
          <a:p>
            <a:pPr algn="r" defTabSz="900113" eaLnBrk="0" hangingPunct="0">
              <a:spcBef>
                <a:spcPct val="0"/>
              </a:spcBef>
              <a:spcAft>
                <a:spcPts val="300"/>
              </a:spcAft>
              <a:buClrTx/>
              <a:buFontTx/>
              <a:buNone/>
              <a:tabLst>
                <a:tab pos="311150" algn="l"/>
              </a:tabLst>
            </a:pP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(</a:t>
            </a:r>
            <a:r>
              <a:rPr lang="ko-KR" altLang="en-US" sz="1000" b="0" dirty="0">
                <a:latin typeface="+mj-lt"/>
                <a:ea typeface="맑은 고딕" panose="020B0503020000020004" pitchFamily="50" charset="-127"/>
              </a:rPr>
              <a:t>별양동</a:t>
            </a: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, </a:t>
            </a:r>
            <a:r>
              <a:rPr lang="ko-KR" altLang="en-US" sz="1000" b="0" dirty="0">
                <a:latin typeface="+mj-lt"/>
                <a:ea typeface="맑은 고딕" panose="020B0503020000020004" pitchFamily="50" charset="-127"/>
              </a:rPr>
              <a:t>교보빌딩</a:t>
            </a: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)</a:t>
            </a:r>
          </a:p>
          <a:p>
            <a:pPr algn="r" defTabSz="900113" eaLnBrk="0" hangingPunct="0">
              <a:spcBef>
                <a:spcPct val="0"/>
              </a:spcBef>
              <a:buClrTx/>
              <a:buFontTx/>
              <a:buNone/>
              <a:tabLst>
                <a:tab pos="311150" algn="l"/>
              </a:tabLst>
            </a:pP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Tel. 02-539-8344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D7ED7F31-ED9A-4162-B669-F5D8BD34AF2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4488" y="5246779"/>
            <a:ext cx="8311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00113" rtl="0" eaLnBrk="0" fontAlgn="base" hangingPunct="0">
              <a:spcBef>
                <a:spcPts val="15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  <a:cs typeface="+mn-cs"/>
              </a:defRPr>
            </a:lvl1pPr>
            <a:lvl2pPr marL="284163" indent="-282575" algn="l" defTabSz="900113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2pPr>
            <a:lvl3pPr marL="542925" indent="-257175" algn="l" defTabSz="900113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3pPr>
            <a:lvl4pPr marL="814388" indent="-269875" algn="l" defTabSz="900113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4pPr>
            <a:lvl5pPr marL="1104900" indent="-288925" algn="l" defTabSz="900113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defRPr sz="140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5pPr>
            <a:lvl6pPr marL="15621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0193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4765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2933700" indent="-288925" algn="l" defTabSz="900113" rtl="0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500"/>
              </a:spcBef>
            </a:pPr>
            <a:r>
              <a:rPr lang="en-GB" altLang="ko-KR" sz="2000" b="1" kern="0" dirty="0"/>
              <a:t>2021. </a:t>
            </a:r>
            <a:r>
              <a:rPr lang="en-GB" altLang="ko-KR" sz="2000" kern="0" dirty="0" smtClean="0"/>
              <a:t>11</a:t>
            </a:r>
            <a:r>
              <a:rPr lang="en-GB" altLang="ko-KR" sz="2000" kern="0" dirty="0" smtClean="0"/>
              <a:t>.</a:t>
            </a:r>
            <a:endParaRPr lang="en-GB" altLang="ko-KR" sz="2000" b="1" kern="0" dirty="0"/>
          </a:p>
        </p:txBody>
      </p:sp>
    </p:spTree>
    <p:extLst>
      <p:ext uri="{BB962C8B-B14F-4D97-AF65-F5344CB8AC3E}">
        <p14:creationId xmlns:p14="http://schemas.microsoft.com/office/powerpoint/2010/main" val="1056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제목 1"/>
          <p:cNvSpPr>
            <a:spLocks noGrp="1"/>
          </p:cNvSpPr>
          <p:nvPr>
            <p:ph type="title"/>
          </p:nvPr>
        </p:nvSpPr>
        <p:spPr>
          <a:xfrm>
            <a:off x="344488" y="931863"/>
            <a:ext cx="9361040" cy="276999"/>
          </a:xfrm>
        </p:spPr>
        <p:txBody>
          <a:bodyPr/>
          <a:lstStyle/>
          <a:p>
            <a:r>
              <a:rPr lang="ko-KR" altLang="en-US" dirty="0"/>
              <a:t>㈜</a:t>
            </a:r>
            <a:r>
              <a:rPr lang="ko-KR" altLang="en-US" dirty="0" smtClean="0"/>
              <a:t>다원녹화건설은 조경 산업 內 오랜 </a:t>
            </a:r>
            <a:r>
              <a:rPr lang="ko-KR" altLang="en-US" dirty="0" err="1" smtClean="0"/>
              <a:t>업력을</a:t>
            </a:r>
            <a:r>
              <a:rPr lang="ko-KR" altLang="en-US" dirty="0" smtClean="0"/>
              <a:t> 바탕으로 독보적인 사업 경쟁력을 축적해왔음</a:t>
            </a:r>
            <a:endParaRPr lang="ko-KR" altLang="en-US" b="1" dirty="0"/>
          </a:p>
        </p:txBody>
      </p:sp>
      <p:grpSp>
        <p:nvGrpSpPr>
          <p:cNvPr id="68" name="그룹 67"/>
          <p:cNvGrpSpPr/>
          <p:nvPr/>
        </p:nvGrpSpPr>
        <p:grpSpPr>
          <a:xfrm>
            <a:off x="344488" y="1700397"/>
            <a:ext cx="4392612" cy="492443"/>
            <a:chOff x="382587" y="1708864"/>
            <a:chExt cx="9129977" cy="492443"/>
          </a:xfrm>
        </p:grpSpPr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382587" y="1708864"/>
              <a:ext cx="912997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0" rIns="72000" bIns="0" anchor="ctr" anchorCtr="0">
              <a:no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ko-KR" altLang="en-US" sz="1600" dirty="0" smtClean="0">
                  <a:latin typeface="+mj-lt"/>
                  <a:ea typeface="맑은 고딕" panose="020B0503020000020004" pitchFamily="50" charset="-127"/>
                </a:rPr>
                <a:t>주요 정보</a:t>
              </a:r>
              <a:endParaRPr lang="en-US" altLang="ko-KR" sz="16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382587" y="2130425"/>
              <a:ext cx="912997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0" rIns="72000" bIns="0" anchor="ctr" anchorCtr="0">
              <a:noAutofit/>
            </a:bodyPr>
            <a:lstStyle/>
            <a:p>
              <a:endParaRPr lang="ko-KR" altLang="en-US" dirty="0"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5168900" y="1700397"/>
            <a:ext cx="4392612" cy="492443"/>
            <a:chOff x="382587" y="1708864"/>
            <a:chExt cx="9129977" cy="492443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82587" y="1708864"/>
              <a:ext cx="912997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0" rIns="72000" bIns="0" anchor="ctr" anchorCtr="0">
              <a:no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ko-KR" altLang="en-US" sz="1600" dirty="0" smtClean="0">
                  <a:latin typeface="+mj-lt"/>
                  <a:ea typeface="맑은 고딕" panose="020B0503020000020004" pitchFamily="50" charset="-127"/>
                </a:rPr>
                <a:t>사업 영역</a:t>
              </a:r>
              <a:endParaRPr lang="en-US" altLang="ko-KR" sz="16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382587" y="2130425"/>
              <a:ext cx="912997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0" rIns="72000" bIns="0" anchor="ctr" anchorCtr="0">
              <a:noAutofit/>
            </a:bodyPr>
            <a:lstStyle/>
            <a:p>
              <a:endParaRPr lang="ko-KR" altLang="en-US" dirty="0"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344489" y="2286679"/>
            <a:ext cx="1187076" cy="457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 이사</a:t>
            </a:r>
            <a:endParaRPr lang="en-US" altLang="ko-KR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4489" y="2826720"/>
            <a:ext cx="1187076" cy="457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설립 연도</a:t>
            </a:r>
            <a:endParaRPr lang="en-US" altLang="ko-KR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44489" y="3366761"/>
            <a:ext cx="1187076" cy="457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 주소</a:t>
            </a:r>
            <a:endParaRPr lang="en-US" altLang="ko-KR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44489" y="4446842"/>
            <a:ext cx="1187076" cy="457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기술</a:t>
            </a:r>
            <a:endParaRPr lang="en-US" altLang="ko-KR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44489" y="6066962"/>
            <a:ext cx="1187076" cy="457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입지</a:t>
            </a:r>
            <a:endParaRPr lang="en-US" altLang="ko-KR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44489" y="4986139"/>
            <a:ext cx="1187076" cy="457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운영</a:t>
            </a:r>
            <a:endParaRPr lang="en-US" altLang="ko-KR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44489" y="5526550"/>
            <a:ext cx="1187076" cy="457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 기반</a:t>
            </a:r>
            <a:endParaRPr lang="en-US" altLang="ko-KR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44489" y="3906801"/>
            <a:ext cx="1187076" cy="457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 규모</a:t>
            </a:r>
            <a:endParaRPr lang="en-US" altLang="ko-KR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 Box 809">
            <a:extLst>
              <a:ext uri="{FF2B5EF4-FFF2-40B4-BE49-F238E27FC236}">
                <a16:creationId xmlns:a16="http://schemas.microsoft.com/office/drawing/2014/main" xmlns="" id="{257F5610-A859-43F8-B866-5F8F47CFA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491"/>
            <a:ext cx="960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" tIns="0" rIns="0" bIns="0" anchor="ctr">
            <a:spAutoFit/>
          </a:bodyPr>
          <a:lstStyle>
            <a:lvl1pPr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algn="l" eaLnBrk="1" hangingPunct="1"/>
            <a:r>
              <a:rPr lang="en-GB" altLang="ko-KR" dirty="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	</a:t>
            </a:r>
            <a:r>
              <a:rPr lang="en-GB" altLang="ko-KR" dirty="0" smtClean="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1. </a:t>
            </a:r>
            <a:r>
              <a:rPr lang="ko-KR" altLang="en-US" dirty="0" smtClean="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회사 개요</a:t>
            </a:r>
            <a:endParaRPr lang="ko-KR" altLang="en-US" dirty="0">
              <a:solidFill>
                <a:schemeClr val="bg1"/>
              </a:solidFill>
              <a:latin typeface="+mj-lt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 bwMode="auto">
          <a:xfrm>
            <a:off x="344488" y="2785530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직선 연결선 36"/>
          <p:cNvCxnSpPr/>
          <p:nvPr/>
        </p:nvCxnSpPr>
        <p:spPr bwMode="auto">
          <a:xfrm>
            <a:off x="344488" y="3325572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직선 연결선 37"/>
          <p:cNvCxnSpPr/>
          <p:nvPr/>
        </p:nvCxnSpPr>
        <p:spPr bwMode="auto">
          <a:xfrm>
            <a:off x="344488" y="3865612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직선 연결선 38"/>
          <p:cNvCxnSpPr/>
          <p:nvPr/>
        </p:nvCxnSpPr>
        <p:spPr bwMode="auto">
          <a:xfrm>
            <a:off x="344488" y="4405653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직선 연결선 39"/>
          <p:cNvCxnSpPr/>
          <p:nvPr/>
        </p:nvCxnSpPr>
        <p:spPr bwMode="auto">
          <a:xfrm>
            <a:off x="344488" y="4945693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직선 연결선 40"/>
          <p:cNvCxnSpPr/>
          <p:nvPr/>
        </p:nvCxnSpPr>
        <p:spPr bwMode="auto">
          <a:xfrm>
            <a:off x="344488" y="5485735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직선 연결선 42"/>
          <p:cNvCxnSpPr/>
          <p:nvPr/>
        </p:nvCxnSpPr>
        <p:spPr bwMode="auto">
          <a:xfrm>
            <a:off x="344488" y="6025774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부제목 2"/>
          <p:cNvSpPr txBox="1">
            <a:spLocks/>
          </p:cNvSpPr>
          <p:nvPr/>
        </p:nvSpPr>
        <p:spPr>
          <a:xfrm>
            <a:off x="1729842" y="3419903"/>
            <a:ext cx="2938606" cy="329953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defRPr/>
            </a:pPr>
            <a:r>
              <a:rPr lang="ko-KR" altLang="en-US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경기도 과천시 </a:t>
            </a:r>
            <a:r>
              <a:rPr lang="ko-KR" altLang="en-US" sz="1100" b="0" spc="-2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별양상가</a:t>
            </a:r>
            <a:r>
              <a:rPr lang="en-US" altLang="ko-KR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en-US" altLang="ko-KR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13, </a:t>
            </a: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층</a:t>
            </a:r>
            <a:r>
              <a:rPr lang="en-US" altLang="ko-KR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spc="-2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교보빌딩</a:t>
            </a:r>
            <a:endParaRPr lang="en-US" altLang="ko-KR" sz="1100" b="0" spc="-2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부제목 2"/>
          <p:cNvSpPr txBox="1">
            <a:spLocks/>
          </p:cNvSpPr>
          <p:nvPr/>
        </p:nvSpPr>
        <p:spPr>
          <a:xfrm>
            <a:off x="1729842" y="2887808"/>
            <a:ext cx="2938606" cy="329953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defRPr/>
            </a:pPr>
            <a:r>
              <a:rPr lang="en-US" altLang="ko-KR" sz="1100" spc="-2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30</a:t>
            </a:r>
            <a:r>
              <a:rPr lang="ko-KR" altLang="en-US" sz="1100" spc="-2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년 </a:t>
            </a:r>
            <a:r>
              <a:rPr lang="ko-KR" altLang="en-US" sz="1100" spc="-2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업력</a:t>
            </a:r>
            <a:r>
              <a:rPr lang="ko-KR" altLang="en-US" sz="1100" spc="-2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조경 시장 선도</a:t>
            </a:r>
            <a:endParaRPr lang="en-US" altLang="ko-KR" sz="1100" spc="-2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lvl="1" indent="0">
              <a:spcBef>
                <a:spcPts val="0"/>
              </a:spcBef>
              <a:defRPr/>
            </a:pP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(1992</a:t>
            </a:r>
            <a:r>
              <a:rPr lang="ko-KR" altLang="en-US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설립</a:t>
            </a: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100" spc="-2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부제목 2"/>
          <p:cNvSpPr txBox="1">
            <a:spLocks/>
          </p:cNvSpPr>
          <p:nvPr/>
        </p:nvSpPr>
        <p:spPr>
          <a:xfrm>
            <a:off x="1729842" y="2341568"/>
            <a:ext cx="2938606" cy="329953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defRPr/>
            </a:pPr>
            <a:r>
              <a:rPr lang="ko-KR" altLang="en-US" sz="1100" b="0" spc="-2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김 용 각</a:t>
            </a:r>
            <a:endParaRPr lang="en-US" altLang="ko-KR" sz="1100" b="0" spc="-2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7" name="부제목 2"/>
          <p:cNvSpPr txBox="1">
            <a:spLocks/>
          </p:cNvSpPr>
          <p:nvPr/>
        </p:nvSpPr>
        <p:spPr>
          <a:xfrm>
            <a:off x="1729842" y="3961690"/>
            <a:ext cx="2938606" cy="329953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defRPr/>
            </a:pPr>
            <a:r>
              <a:rPr lang="en-US" altLang="ko-KR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120+ </a:t>
            </a:r>
            <a:r>
              <a:rPr lang="ko-KR" altLang="en-US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명 </a:t>
            </a:r>
            <a:endParaRPr lang="en-US" altLang="ko-KR" sz="1100" spc="-2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8" name="부제목 2"/>
          <p:cNvSpPr txBox="1">
            <a:spLocks/>
          </p:cNvSpPr>
          <p:nvPr/>
        </p:nvSpPr>
        <p:spPr>
          <a:xfrm>
            <a:off x="1729842" y="4482784"/>
            <a:ext cx="2938606" cy="329953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defRPr/>
            </a:pPr>
            <a:r>
              <a:rPr lang="ko-KR" altLang="en-US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다수 면허 확보 </a:t>
            </a: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조경공사</a:t>
            </a: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0" spc="-2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조경식재공사</a:t>
            </a:r>
            <a:r>
              <a:rPr lang="ko-KR" altLang="en-US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등</a:t>
            </a: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다수 지적 재산권 확보 </a:t>
            </a: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(20+)</a:t>
            </a:r>
            <a:endParaRPr lang="en-US" altLang="ko-KR" sz="1100" b="0" spc="-2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부제목 2"/>
          <p:cNvSpPr txBox="1">
            <a:spLocks/>
          </p:cNvSpPr>
          <p:nvPr/>
        </p:nvSpPr>
        <p:spPr>
          <a:xfrm>
            <a:off x="1729842" y="6121851"/>
            <a:ext cx="2938606" cy="329953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defRPr/>
            </a:pPr>
            <a:r>
              <a:rPr lang="ko-KR" altLang="en-US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독보적 국내 </a:t>
            </a:r>
            <a:r>
              <a:rPr lang="en-US" altLang="ko-KR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# 1</a:t>
            </a:r>
            <a:r>
              <a:rPr lang="en-US" altLang="ko-KR" sz="1100" b="0" spc="-2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0" spc="-2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(3</a:t>
            </a:r>
            <a:r>
              <a:rPr lang="ko-KR" altLang="en-US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연속 매출 </a:t>
            </a:r>
            <a:r>
              <a:rPr lang="ko-KR" altLang="en-US" sz="1100" b="0" spc="-2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일천억원</a:t>
            </a:r>
            <a:r>
              <a:rPr lang="ko-KR" altLang="en-US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돌파</a:t>
            </a: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1100" b="0" spc="-2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>
          <a:xfrm>
            <a:off x="1729842" y="5045955"/>
            <a:ext cx="2938606" cy="329953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defRPr/>
            </a:pPr>
            <a:r>
              <a:rPr lang="ko-KR" altLang="en-US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현장 </a:t>
            </a:r>
            <a:r>
              <a:rPr lang="en-US" altLang="ko-KR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100% </a:t>
            </a:r>
            <a:r>
              <a:rPr lang="ko-KR" altLang="en-US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직영 운영</a:t>
            </a:r>
            <a:r>
              <a:rPr lang="en-US" altLang="ko-KR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br>
              <a:rPr lang="en-US" altLang="ko-KR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전국에 다수 현장 보유</a:t>
            </a:r>
            <a:endParaRPr lang="en-US" altLang="ko-KR" sz="1100" spc="-2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부제목 2"/>
          <p:cNvSpPr txBox="1">
            <a:spLocks/>
          </p:cNvSpPr>
          <p:nvPr/>
        </p:nvSpPr>
        <p:spPr>
          <a:xfrm>
            <a:off x="1729841" y="5613995"/>
            <a:ext cx="3151151" cy="329953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defRPr/>
            </a:pPr>
            <a:r>
              <a:rPr lang="ko-KR" altLang="en-US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국내 선도 </a:t>
            </a:r>
            <a:r>
              <a:rPr lang="ko-KR" altLang="en-US" sz="1100" spc="-2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건설사</a:t>
            </a:r>
            <a:r>
              <a:rPr lang="ko-KR" altLang="en-US" sz="110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네트워크 확보 </a:t>
            </a:r>
            <a: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1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① 국내 </a:t>
            </a:r>
            <a:r>
              <a:rPr lang="en-US" altLang="ko-KR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10</a:t>
            </a:r>
            <a:r>
              <a:rPr lang="ko-KR" altLang="en-US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대 </a:t>
            </a:r>
            <a:r>
              <a:rPr lang="ko-KR" altLang="en-US" sz="1000" b="0" spc="-20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건설사</a:t>
            </a:r>
            <a:r>
              <a:rPr lang="ko-KR" altLang="en-US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대상 매출 비중 </a:t>
            </a:r>
            <a:r>
              <a:rPr lang="en-US" altLang="ko-KR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60%+ </a:t>
            </a:r>
            <a:r>
              <a:rPr lang="en-US" altLang="ko-KR" sz="1000" b="0" spc="-2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/>
            </a:r>
            <a:br>
              <a:rPr lang="en-US" altLang="ko-KR" sz="1000" b="0" spc="-20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en-US" altLang="ko-KR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② </a:t>
            </a:r>
            <a:r>
              <a:rPr lang="ko-KR" altLang="en-US" sz="1000" b="0" spc="-20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관공사</a:t>
            </a:r>
            <a:r>
              <a:rPr lang="ko-KR" altLang="en-US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주요 </a:t>
            </a:r>
            <a:r>
              <a:rPr lang="ko-KR" altLang="en-US" sz="1000" b="0" spc="-20" dirty="0" err="1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발주처</a:t>
            </a:r>
            <a:r>
              <a:rPr lang="ko-KR" altLang="en-US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LH, </a:t>
            </a:r>
            <a:r>
              <a:rPr lang="ko-KR" altLang="en-US" sz="1000" b="0" spc="-2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한국도로공사 네트워크</a:t>
            </a:r>
            <a:endParaRPr lang="en-US" altLang="ko-KR" sz="1000" b="0" spc="-20" dirty="0" smtClean="0">
              <a:latin typeface="맑은 고딕" panose="020B0503020000020004" pitchFamily="50" charset="-127"/>
              <a:ea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168901" y="2286679"/>
            <a:ext cx="1187076" cy="9281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조경식재</a:t>
            </a:r>
            <a:r>
              <a:rPr lang="ko-KR" altLang="en-US" sz="1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1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시설물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5168901" y="3389957"/>
            <a:ext cx="1187076" cy="9281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비탈면녹화</a:t>
            </a:r>
            <a:r>
              <a:rPr lang="ko-KR" altLang="en-US" sz="1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사면보강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5168901" y="4493235"/>
            <a:ext cx="1187076" cy="9281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도로시설 및 </a:t>
            </a:r>
            <a:r>
              <a:rPr lang="ko-KR" altLang="en-US" sz="130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토목부대공</a:t>
            </a:r>
            <a:endParaRPr lang="ko-KR" altLang="en-US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5168901" y="5596514"/>
            <a:ext cx="1187076" cy="928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3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미래 </a:t>
            </a:r>
            <a:r>
              <a:rPr lang="ko-KR" altLang="en-US" sz="130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신사업</a:t>
            </a:r>
            <a:endParaRPr lang="en-US" altLang="ko-KR" sz="13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80876" y="2264560"/>
            <a:ext cx="214217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수목이식</a:t>
            </a:r>
            <a:endParaRPr lang="en-US" altLang="ko-KR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조경식재</a:t>
            </a:r>
            <a:endParaRPr lang="en-US" altLang="ko-KR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조경시설물 제작</a:t>
            </a:r>
            <a:endParaRPr lang="en-US" altLang="ko-KR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조경시설물 </a:t>
            </a:r>
            <a:r>
              <a:rPr lang="ko-KR" altLang="en-US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r>
              <a:rPr lang="ko-KR" altLang="en-US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3" name="직선 연결선 92"/>
          <p:cNvCxnSpPr/>
          <p:nvPr/>
        </p:nvCxnSpPr>
        <p:spPr bwMode="auto">
          <a:xfrm>
            <a:off x="5168901" y="3302373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직선 연결선 93"/>
          <p:cNvCxnSpPr/>
          <p:nvPr/>
        </p:nvCxnSpPr>
        <p:spPr bwMode="auto">
          <a:xfrm>
            <a:off x="5168901" y="4405651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직선 연결선 94"/>
          <p:cNvCxnSpPr/>
          <p:nvPr/>
        </p:nvCxnSpPr>
        <p:spPr bwMode="auto">
          <a:xfrm>
            <a:off x="5168901" y="5508930"/>
            <a:ext cx="4392612" cy="0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/>
          <p:cNvSpPr txBox="1"/>
          <p:nvPr/>
        </p:nvSpPr>
        <p:spPr>
          <a:xfrm>
            <a:off x="6480875" y="3341539"/>
            <a:ext cx="30737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코매트</a:t>
            </a:r>
            <a:r>
              <a:rPr lang="en-US" altLang="ko-KR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그린네트</a:t>
            </a:r>
            <a:r>
              <a:rPr lang="en-US" altLang="ko-KR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 b="0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금비토</a:t>
            </a:r>
            <a:r>
              <a:rPr lang="en-US" altLang="ko-KR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100" b="0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에코플렉스</a:t>
            </a:r>
            <a:r>
              <a:rPr lang="ko-KR" altLang="en-US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공법</a:t>
            </a:r>
            <a:endParaRPr lang="ko-KR" altLang="en-US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식생기반재</a:t>
            </a:r>
            <a:r>
              <a:rPr lang="ko-KR" altLang="en-US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0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취부공</a:t>
            </a:r>
            <a:endParaRPr lang="ko-KR" altLang="en-US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보링그라우팅</a:t>
            </a:r>
            <a:r>
              <a:rPr lang="ko-KR" altLang="en-US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사면안정</a:t>
            </a:r>
            <a:r>
              <a:rPr lang="en-US" altLang="ko-KR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낙석방지시설 등</a:t>
            </a:r>
            <a:endParaRPr lang="ko-KR" altLang="en-US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80875" y="4445556"/>
            <a:ext cx="30737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보강토옹벽</a:t>
            </a:r>
            <a:endParaRPr lang="ko-KR" altLang="en-US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식생블럭</a:t>
            </a:r>
            <a:endParaRPr lang="ko-KR" altLang="en-US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도로시설물 </a:t>
            </a:r>
            <a:r>
              <a:rPr lang="en-US" altLang="ko-KR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0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철구조물</a:t>
            </a:r>
            <a:r>
              <a:rPr lang="en-US" altLang="ko-KR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편의시설물</a:t>
            </a:r>
            <a:r>
              <a:rPr lang="en-US" altLang="ko-KR" sz="1100" b="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ko-KR" altLang="en-US" sz="1100" b="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방초매트 등</a:t>
            </a:r>
            <a:endParaRPr lang="ko-KR" altLang="en-US" sz="1100" b="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480875" y="5597078"/>
            <a:ext cx="30737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1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조경 </a:t>
            </a:r>
            <a:r>
              <a:rPr lang="en-US" altLang="ko-KR" dirty="0"/>
              <a:t>METAVERSE </a:t>
            </a:r>
            <a:r>
              <a:rPr lang="ko-KR" altLang="en-US" dirty="0"/>
              <a:t>사업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ICT </a:t>
            </a:r>
            <a:r>
              <a:rPr lang="ko-KR" altLang="en-US" dirty="0"/>
              <a:t>기술 기반 조경 고도화 사업</a:t>
            </a:r>
            <a:endParaRPr lang="ko-KR" altLang="en-US" dirty="0"/>
          </a:p>
          <a:p>
            <a:r>
              <a:rPr lang="ko-KR" altLang="en-US" dirty="0"/>
              <a:t>글로벌 건설 시행 사업 </a:t>
            </a:r>
            <a:endParaRPr lang="en-US" altLang="ko-KR" dirty="0"/>
          </a:p>
          <a:p>
            <a:r>
              <a:rPr lang="ko-KR" altLang="en-US" dirty="0"/>
              <a:t>지역 특화 공간 사업  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5612164" y="5358655"/>
            <a:ext cx="300550" cy="300550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accent2">
                  <a:lumMod val="50000"/>
                </a:schemeClr>
              </a:gs>
            </a:gsLst>
            <a:lin ang="16200000" scaled="1"/>
            <a:tileRect/>
          </a:gradFill>
          <a:ln w="15875"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05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2400" b="0" dirty="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+</a:t>
            </a:r>
            <a:endParaRPr lang="ko-KR" altLang="en-US" sz="2400" b="0" dirty="0" smtClean="0">
              <a:solidFill>
                <a:schemeClr val="bg1"/>
              </a:solidFill>
              <a:latin typeface="+mj-l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71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오른쪽 화살표 16"/>
          <p:cNvSpPr/>
          <p:nvPr/>
        </p:nvSpPr>
        <p:spPr>
          <a:xfrm rot="18937963">
            <a:off x="487919" y="3206346"/>
            <a:ext cx="4688448" cy="1959081"/>
          </a:xfrm>
          <a:prstGeom prst="rightArrow">
            <a:avLst>
              <a:gd name="adj1" fmla="val 74964"/>
              <a:gd name="adj2" fmla="val 34300"/>
            </a:avLst>
          </a:prstGeom>
          <a:gradFill>
            <a:gsLst>
              <a:gs pos="0">
                <a:schemeClr val="bg1"/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0"/>
          </a:gradFill>
        </p:spPr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ko-KR" altLang="en-US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4363257" y="2122098"/>
            <a:ext cx="814601" cy="4383970"/>
          </a:xfrm>
          <a:custGeom>
            <a:avLst/>
            <a:gdLst>
              <a:gd name="connsiteX0" fmla="*/ 474453 w 569344"/>
              <a:gd name="connsiteY0" fmla="*/ 0 h 4390845"/>
              <a:gd name="connsiteX1" fmla="*/ 0 w 569344"/>
              <a:gd name="connsiteY1" fmla="*/ 474453 h 4390845"/>
              <a:gd name="connsiteX2" fmla="*/ 0 w 569344"/>
              <a:gd name="connsiteY2" fmla="*/ 4295955 h 4390845"/>
              <a:gd name="connsiteX3" fmla="*/ 569344 w 569344"/>
              <a:gd name="connsiteY3" fmla="*/ 4390845 h 4390845"/>
              <a:gd name="connsiteX0" fmla="*/ 474453 w 493717"/>
              <a:gd name="connsiteY0" fmla="*/ 0 h 4383970"/>
              <a:gd name="connsiteX1" fmla="*/ 0 w 493717"/>
              <a:gd name="connsiteY1" fmla="*/ 474453 h 4383970"/>
              <a:gd name="connsiteX2" fmla="*/ 0 w 493717"/>
              <a:gd name="connsiteY2" fmla="*/ 4295955 h 4383970"/>
              <a:gd name="connsiteX3" fmla="*/ 493717 w 493717"/>
              <a:gd name="connsiteY3" fmla="*/ 4383970 h 4383970"/>
              <a:gd name="connsiteX0" fmla="*/ 783836 w 803100"/>
              <a:gd name="connsiteY0" fmla="*/ 0 h 4383970"/>
              <a:gd name="connsiteX1" fmla="*/ 309383 w 803100"/>
              <a:gd name="connsiteY1" fmla="*/ 474453 h 4383970"/>
              <a:gd name="connsiteX2" fmla="*/ 0 w 803100"/>
              <a:gd name="connsiteY2" fmla="*/ 4302830 h 4383970"/>
              <a:gd name="connsiteX3" fmla="*/ 803100 w 803100"/>
              <a:gd name="connsiteY3" fmla="*/ 4383970 h 4383970"/>
              <a:gd name="connsiteX0" fmla="*/ 783836 w 803100"/>
              <a:gd name="connsiteY0" fmla="*/ 0 h 4383970"/>
              <a:gd name="connsiteX1" fmla="*/ 6874 w 803100"/>
              <a:gd name="connsiteY1" fmla="*/ 467578 h 4383970"/>
              <a:gd name="connsiteX2" fmla="*/ 0 w 803100"/>
              <a:gd name="connsiteY2" fmla="*/ 4302830 h 4383970"/>
              <a:gd name="connsiteX3" fmla="*/ 803100 w 803100"/>
              <a:gd name="connsiteY3" fmla="*/ 4383970 h 4383970"/>
              <a:gd name="connsiteX0" fmla="*/ 788833 w 808097"/>
              <a:gd name="connsiteY0" fmla="*/ 0 h 4383970"/>
              <a:gd name="connsiteX1" fmla="*/ 369 w 808097"/>
              <a:gd name="connsiteY1" fmla="*/ 467578 h 4383970"/>
              <a:gd name="connsiteX2" fmla="*/ 4997 w 808097"/>
              <a:gd name="connsiteY2" fmla="*/ 4302830 h 4383970"/>
              <a:gd name="connsiteX3" fmla="*/ 808097 w 808097"/>
              <a:gd name="connsiteY3" fmla="*/ 4383970 h 4383970"/>
              <a:gd name="connsiteX0" fmla="*/ 795337 w 814601"/>
              <a:gd name="connsiteY0" fmla="*/ 0 h 4383970"/>
              <a:gd name="connsiteX1" fmla="*/ 6873 w 814601"/>
              <a:gd name="connsiteY1" fmla="*/ 467578 h 4383970"/>
              <a:gd name="connsiteX2" fmla="*/ 0 w 814601"/>
              <a:gd name="connsiteY2" fmla="*/ 4288452 h 4383970"/>
              <a:gd name="connsiteX3" fmla="*/ 814601 w 814601"/>
              <a:gd name="connsiteY3" fmla="*/ 4383970 h 43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4601" h="4383970">
                <a:moveTo>
                  <a:pt x="795337" y="0"/>
                </a:moveTo>
                <a:lnTo>
                  <a:pt x="6873" y="467578"/>
                </a:lnTo>
                <a:cubicBezTo>
                  <a:pt x="4582" y="1745995"/>
                  <a:pt x="2291" y="3010035"/>
                  <a:pt x="0" y="4288452"/>
                </a:cubicBezTo>
                <a:lnTo>
                  <a:pt x="814601" y="4383970"/>
                </a:lnTo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FC000">
                  <a:alpha val="33000"/>
                </a:srgbClr>
              </a:gs>
            </a:gsLst>
            <a:lin ang="10800000" scaled="1"/>
            <a:tileRect/>
          </a:gradFill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72880" y="2593675"/>
            <a:ext cx="492086" cy="3824377"/>
          </a:xfrm>
          <a:prstGeom prst="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 w="19050">
            <a:solidFill>
              <a:srgbClr val="C000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050"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100" smtClean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54" name="제목 1"/>
          <p:cNvSpPr>
            <a:spLocks noGrp="1"/>
          </p:cNvSpPr>
          <p:nvPr>
            <p:ph type="title"/>
          </p:nvPr>
        </p:nvSpPr>
        <p:spPr>
          <a:xfrm>
            <a:off x="344488" y="931863"/>
            <a:ext cx="9210125" cy="276999"/>
          </a:xfrm>
        </p:spPr>
        <p:txBody>
          <a:bodyPr/>
          <a:lstStyle/>
          <a:p>
            <a:r>
              <a:rPr lang="ko-KR" altLang="en-US" dirty="0" smtClean="0"/>
              <a:t>이러한 독보적 사업 경쟁력을 기반으로 국내 조경 산업 </a:t>
            </a:r>
            <a:r>
              <a:rPr lang="en-US" altLang="ko-KR" dirty="0" smtClean="0"/>
              <a:t>1</a:t>
            </a:r>
            <a:r>
              <a:rPr lang="ko-KR" altLang="en-US" dirty="0" smtClean="0"/>
              <a:t>위라는 대업을 달성함</a:t>
            </a:r>
            <a:endParaRPr lang="ko-KR" altLang="en-US" b="1" dirty="0"/>
          </a:p>
        </p:txBody>
      </p:sp>
      <p:grpSp>
        <p:nvGrpSpPr>
          <p:cNvPr id="68" name="그룹 67"/>
          <p:cNvGrpSpPr/>
          <p:nvPr/>
        </p:nvGrpSpPr>
        <p:grpSpPr>
          <a:xfrm>
            <a:off x="344488" y="1700397"/>
            <a:ext cx="4392612" cy="492443"/>
            <a:chOff x="382587" y="1708864"/>
            <a:chExt cx="9129977" cy="492443"/>
          </a:xfrm>
        </p:grpSpPr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382587" y="1708864"/>
              <a:ext cx="912997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0" rIns="72000" bIns="0" anchor="ctr" anchorCtr="0">
              <a:no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ko-KR" altLang="en-US" sz="1600" dirty="0">
                  <a:latin typeface="+mj-lt"/>
                  <a:ea typeface="맑은 고딕" panose="020B0503020000020004" pitchFamily="50" charset="-127"/>
                </a:rPr>
                <a:t>사업 성과</a:t>
              </a:r>
              <a:endParaRPr lang="en-US" altLang="ko-KR" sz="16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382587" y="2130425"/>
              <a:ext cx="912997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0" rIns="72000" bIns="0" anchor="ctr" anchorCtr="0">
              <a:noAutofit/>
            </a:bodyPr>
            <a:lstStyle/>
            <a:p>
              <a:endParaRPr lang="ko-KR" altLang="en-US" dirty="0"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5168900" y="1700397"/>
            <a:ext cx="4392612" cy="492443"/>
            <a:chOff x="382587" y="1708864"/>
            <a:chExt cx="9129977" cy="492443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382587" y="1708864"/>
              <a:ext cx="912997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0" rIns="72000" bIns="0" anchor="ctr" anchorCtr="0">
              <a:no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ko-KR" altLang="en-US" sz="1600" dirty="0" smtClean="0">
                  <a:latin typeface="+mj-lt"/>
                  <a:ea typeface="맑은 고딕" panose="020B0503020000020004" pitchFamily="50" charset="-127"/>
                </a:rPr>
                <a:t>주요 성과</a:t>
              </a:r>
              <a:endParaRPr lang="en-US" altLang="ko-KR" sz="1600" dirty="0">
                <a:latin typeface="+mj-lt"/>
                <a:ea typeface="맑은 고딕" panose="020B0503020000020004" pitchFamily="50" charset="-127"/>
              </a:endParaRP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382587" y="2130425"/>
              <a:ext cx="912997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0" rIns="72000" bIns="0" anchor="ctr" anchorCtr="0">
              <a:noAutofit/>
            </a:bodyPr>
            <a:lstStyle/>
            <a:p>
              <a:endParaRPr lang="ko-KR" altLang="en-US" dirty="0">
                <a:latin typeface="+mj-lt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3607033622"/>
              </p:ext>
            </p:extLst>
          </p:nvPr>
        </p:nvGraphicFramePr>
        <p:xfrm>
          <a:off x="471374" y="2591644"/>
          <a:ext cx="3867713" cy="3874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440789" y="2311001"/>
            <a:ext cx="788169" cy="169277"/>
            <a:chOff x="491964" y="5069796"/>
            <a:chExt cx="788169" cy="169277"/>
          </a:xfrm>
        </p:grpSpPr>
        <p:cxnSp>
          <p:nvCxnSpPr>
            <p:cNvPr id="11" name="직선 연결선 10"/>
            <p:cNvCxnSpPr/>
            <p:nvPr/>
          </p:nvCxnSpPr>
          <p:spPr bwMode="auto">
            <a:xfrm>
              <a:off x="491964" y="5154434"/>
              <a:ext cx="216024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직사각형 11"/>
            <p:cNvSpPr/>
            <p:nvPr/>
          </p:nvSpPr>
          <p:spPr>
            <a:xfrm>
              <a:off x="779996" y="5069796"/>
              <a:ext cx="500137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0" b="0" dirty="0">
                  <a:latin typeface="+mj-lt"/>
                  <a:ea typeface="맑은 고딕" panose="020B0503020000020004" pitchFamily="50" charset="-127"/>
                </a:rPr>
                <a:t>: </a:t>
              </a:r>
              <a:r>
                <a:rPr lang="ko-KR" altLang="en-US" sz="1100" b="0" dirty="0" err="1">
                  <a:latin typeface="+mj-lt"/>
                  <a:ea typeface="맑은 고딕" panose="020B0503020000020004" pitchFamily="50" charset="-127"/>
                </a:rPr>
                <a:t>수주액</a:t>
              </a:r>
              <a:endParaRPr lang="ko-KR" altLang="en-US" sz="1100" b="0" dirty="0">
                <a:latin typeface="+mj-lt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40789" y="2676558"/>
            <a:ext cx="788169" cy="169277"/>
            <a:chOff x="727727" y="5496516"/>
            <a:chExt cx="788169" cy="169277"/>
          </a:xfrm>
        </p:grpSpPr>
        <p:cxnSp>
          <p:nvCxnSpPr>
            <p:cNvPr id="13" name="직선 연결선 12"/>
            <p:cNvCxnSpPr/>
            <p:nvPr/>
          </p:nvCxnSpPr>
          <p:spPr bwMode="auto">
            <a:xfrm>
              <a:off x="727727" y="5581154"/>
              <a:ext cx="216024" cy="0"/>
            </a:xfrm>
            <a:prstGeom prst="line">
              <a:avLst/>
            </a:prstGeom>
            <a:solidFill>
              <a:schemeClr val="accent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직사각형 13"/>
            <p:cNvSpPr/>
            <p:nvPr/>
          </p:nvSpPr>
          <p:spPr>
            <a:xfrm>
              <a:off x="1015759" y="5496516"/>
              <a:ext cx="500137" cy="1692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0" b="0" dirty="0">
                  <a:latin typeface="+mj-lt"/>
                  <a:ea typeface="맑은 고딕" panose="020B0503020000020004" pitchFamily="50" charset="-127"/>
                </a:rPr>
                <a:t>: </a:t>
              </a:r>
              <a:r>
                <a:rPr lang="ko-KR" altLang="en-US" sz="1100" b="0" dirty="0" smtClean="0">
                  <a:latin typeface="+mj-lt"/>
                  <a:ea typeface="맑은 고딕" panose="020B0503020000020004" pitchFamily="50" charset="-127"/>
                </a:rPr>
                <a:t>매출액</a:t>
              </a:r>
              <a:endParaRPr lang="ko-KR" altLang="en-US" sz="1100" b="0" dirty="0">
                <a:latin typeface="+mj-lt"/>
                <a:ea typeface="맑은 고딕" panose="020B050302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420498" y="3212976"/>
            <a:ext cx="670055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rtlCol="0" anchor="ctr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(</a:t>
            </a:r>
            <a:r>
              <a:rPr lang="ko-KR" altLang="en-US" sz="1000" b="0" dirty="0">
                <a:latin typeface="+mj-lt"/>
                <a:ea typeface="맑은 고딕" panose="020B0503020000020004" pitchFamily="50" charset="-127"/>
              </a:rPr>
              <a:t>단위</a:t>
            </a: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: </a:t>
            </a:r>
            <a:r>
              <a:rPr lang="ko-KR" altLang="en-US" sz="1000" b="0" dirty="0">
                <a:latin typeface="+mj-lt"/>
                <a:ea typeface="맑은 고딕" panose="020B0503020000020004" pitchFamily="50" charset="-127"/>
              </a:rPr>
              <a:t>억원</a:t>
            </a:r>
            <a:r>
              <a:rPr lang="en-US" altLang="ko-KR" sz="1000" b="0" dirty="0">
                <a:latin typeface="+mj-lt"/>
                <a:ea typeface="맑은 고딕" panose="020B0503020000020004" pitchFamily="50" charset="-127"/>
              </a:rPr>
              <a:t>)</a:t>
            </a:r>
            <a:endParaRPr lang="ko-KR" altLang="en-US" sz="1000" b="0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82BC45-CF24-41BD-9267-50C95F811538}"/>
              </a:ext>
            </a:extLst>
          </p:cNvPr>
          <p:cNvSpPr txBox="1"/>
          <p:nvPr/>
        </p:nvSpPr>
        <p:spPr>
          <a:xfrm>
            <a:off x="5168900" y="3503535"/>
            <a:ext cx="4385713" cy="3033651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>
            <a:defPPr>
              <a:defRPr lang="en-GB"/>
            </a:defPPr>
            <a:lvl1pPr marL="123825" indent="-123825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1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19075" lvl="1" indent="-142875" algn="l">
              <a:spcBef>
                <a:spcPts val="100"/>
              </a:spcBef>
              <a:spcAft>
                <a:spcPts val="100"/>
              </a:spcAft>
              <a:buFont typeface="맑은 고딕" panose="020B0503020000020004" pitchFamily="50" charset="-127"/>
              <a:buChar char="–"/>
              <a:defRPr sz="1050" b="0">
                <a:solidFill>
                  <a:schemeClr val="bg2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500"/>
              </a:spcAft>
            </a:pP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</a:rPr>
              <a:t>전문 건설 全 </a:t>
            </a:r>
            <a:r>
              <a:rPr lang="ko-KR" altLang="en-US" sz="1400" dirty="0" err="1" smtClean="0">
                <a:solidFill>
                  <a:schemeClr val="tx2">
                    <a:lumMod val="75000"/>
                  </a:schemeClr>
                </a:solidFill>
              </a:rPr>
              <a:t>공종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</a:rPr>
              <a:t> 수주 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</a:rPr>
              <a:t>위 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</a:rPr>
              <a:t>경기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en-US" altLang="ko-KR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52425" lvl="1" indent="-187325">
              <a:lnSpc>
                <a:spcPct val="130000"/>
              </a:lnSpc>
              <a:spcBef>
                <a:spcPts val="300"/>
              </a:spcBef>
              <a:spcAft>
                <a:spcPts val="500"/>
              </a:spcAft>
            </a:pPr>
            <a:r>
              <a:rPr lang="ko-KR" altLang="en-US" sz="1100" dirty="0" err="1" smtClean="0"/>
              <a:t>수주액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1,400</a:t>
            </a:r>
            <a:r>
              <a:rPr lang="ko-KR" altLang="en-US" sz="1100" dirty="0" err="1" smtClean="0"/>
              <a:t>억원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(‘20)</a:t>
            </a:r>
            <a:endParaRPr lang="en-US" altLang="ko-KR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500"/>
              </a:spcAft>
              <a:buNone/>
            </a:pPr>
            <a:endParaRPr lang="en-US" altLang="ko-KR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</a:rPr>
              <a:t>년 연속 매출 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</a:rPr>
              <a:t>위 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</a:rPr>
              <a:t>전문 조경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</a:endParaRPr>
          </a:p>
          <a:p>
            <a:pPr marL="352425" lvl="1" indent="-203200">
              <a:lnSpc>
                <a:spcPct val="130000"/>
              </a:lnSpc>
              <a:spcBef>
                <a:spcPts val="300"/>
              </a:spcBef>
              <a:spcAft>
                <a:spcPts val="500"/>
              </a:spcAft>
            </a:pPr>
            <a:r>
              <a:rPr lang="ko-KR" altLang="en-US" sz="1100" dirty="0" smtClean="0"/>
              <a:t>매출액 </a:t>
            </a:r>
            <a:r>
              <a:rPr lang="en-US" altLang="ko-KR" sz="1100" dirty="0" smtClean="0"/>
              <a:t>1,180</a:t>
            </a:r>
            <a:r>
              <a:rPr lang="ko-KR" altLang="en-US" sz="1100" dirty="0" err="1" smtClean="0"/>
              <a:t>억원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(‘20)</a:t>
            </a:r>
            <a:endParaRPr lang="en-US" altLang="ko-KR" sz="1400" dirty="0"/>
          </a:p>
          <a:p>
            <a:pPr marL="0" indent="0">
              <a:lnSpc>
                <a:spcPct val="130000"/>
              </a:lnSpc>
              <a:spcBef>
                <a:spcPts val="300"/>
              </a:spcBef>
              <a:spcAft>
                <a:spcPts val="500"/>
              </a:spcAft>
              <a:buNone/>
            </a:pPr>
            <a:endParaRPr lang="en-US" altLang="ko-KR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300"/>
              </a:spcBef>
              <a:spcAft>
                <a:spcPts val="500"/>
              </a:spcAft>
            </a:pPr>
            <a:r>
              <a:rPr lang="ko-KR" altLang="en-US" sz="1400" dirty="0" err="1" smtClean="0">
                <a:solidFill>
                  <a:schemeClr val="tx2">
                    <a:lumMod val="75000"/>
                  </a:schemeClr>
                </a:solidFill>
              </a:rPr>
              <a:t>시공능력평가액</a:t>
            </a:r>
            <a:r>
              <a:rPr lang="ko-KR" alt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tx2">
                    <a:lumMod val="75000"/>
                  </a:schemeClr>
                </a:solidFill>
              </a:rPr>
              <a:t>1,273</a:t>
            </a:r>
            <a:r>
              <a:rPr lang="ko-KR" altLang="en-US" sz="1400" dirty="0" err="1" smtClean="0">
                <a:solidFill>
                  <a:schemeClr val="tx2">
                    <a:lumMod val="75000"/>
                  </a:schemeClr>
                </a:solidFill>
              </a:rPr>
              <a:t>억원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ko-KR" sz="1400" dirty="0" smtClean="0">
                <a:solidFill>
                  <a:schemeClr val="tx2">
                    <a:lumMod val="75000"/>
                  </a:schemeClr>
                </a:solidFill>
              </a:rPr>
              <a:t>(‘</a:t>
            </a:r>
            <a:r>
              <a:rPr lang="en-US" altLang="ko-KR" sz="1400" dirty="0">
                <a:solidFill>
                  <a:schemeClr val="tx2">
                    <a:lumMod val="75000"/>
                  </a:schemeClr>
                </a:solidFill>
              </a:rPr>
              <a:t>20)</a:t>
            </a:r>
          </a:p>
          <a:p>
            <a:pPr marL="344488" lvl="1" indent="-209550">
              <a:lnSpc>
                <a:spcPct val="130000"/>
              </a:lnSpc>
              <a:spcBef>
                <a:spcPts val="300"/>
              </a:spcBef>
              <a:spcAft>
                <a:spcPts val="500"/>
              </a:spcAft>
            </a:pPr>
            <a:r>
              <a:rPr lang="ko-KR" altLang="en-US" sz="1100" dirty="0"/>
              <a:t>조경식재 </a:t>
            </a:r>
            <a:r>
              <a:rPr lang="en-US" altLang="ko-KR" sz="1100" dirty="0"/>
              <a:t>800</a:t>
            </a:r>
            <a:r>
              <a:rPr lang="ko-KR" altLang="en-US" sz="1100" dirty="0"/>
              <a:t>억원</a:t>
            </a:r>
            <a:endParaRPr lang="en-US" altLang="ko-KR" sz="1100" dirty="0"/>
          </a:p>
          <a:p>
            <a:pPr marL="344488" lvl="1" indent="-209550">
              <a:lnSpc>
                <a:spcPct val="130000"/>
              </a:lnSpc>
              <a:spcBef>
                <a:spcPts val="300"/>
              </a:spcBef>
              <a:spcAft>
                <a:spcPts val="500"/>
              </a:spcAft>
            </a:pPr>
            <a:r>
              <a:rPr lang="ko-KR" altLang="en-US" sz="1100" dirty="0"/>
              <a:t>조경시설물 </a:t>
            </a:r>
            <a:r>
              <a:rPr lang="en-US" altLang="ko-KR" sz="1100" dirty="0"/>
              <a:t>473</a:t>
            </a:r>
            <a:r>
              <a:rPr lang="ko-KR" altLang="en-US" sz="1100" dirty="0" err="1" smtClean="0"/>
              <a:t>억원</a:t>
            </a:r>
            <a:endParaRPr lang="en-US" altLang="ko-KR" sz="1100" dirty="0"/>
          </a:p>
        </p:txBody>
      </p:sp>
      <p:sp>
        <p:nvSpPr>
          <p:cNvPr id="26" name="Text Box 809">
            <a:extLst>
              <a:ext uri="{FF2B5EF4-FFF2-40B4-BE49-F238E27FC236}">
                <a16:creationId xmlns:a16="http://schemas.microsoft.com/office/drawing/2014/main" xmlns="" id="{257F5610-A859-43F8-B866-5F8F47CFA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6491"/>
            <a:ext cx="960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" tIns="0" rIns="0" bIns="0" anchor="ctr">
            <a:spAutoFit/>
          </a:bodyPr>
          <a:lstStyle>
            <a:lvl1pPr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1pPr>
            <a:lvl2pPr marL="742950" indent="-285750"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2pPr>
            <a:lvl3pPr marL="1143000" indent="-228600"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3pPr>
            <a:lvl4pPr marL="1600200" indent="-228600"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4pPr>
            <a:lvl5pPr marL="2057400" indent="-228600" eaLnBrk="0" hangingPunct="0"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11150" algn="l"/>
              </a:tabLst>
              <a:defRPr sz="1400" b="1">
                <a:solidFill>
                  <a:schemeClr val="tx1"/>
                </a:solidFill>
                <a:latin typeface="Arial" pitchFamily="34" charset="0"/>
                <a:ea typeface="HY견고딕" pitchFamily="18" charset="-127"/>
              </a:defRPr>
            </a:lvl9pPr>
          </a:lstStyle>
          <a:p>
            <a:pPr algn="l" eaLnBrk="1" hangingPunct="1"/>
            <a:r>
              <a:rPr lang="en-GB" altLang="ko-KR" dirty="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	2</a:t>
            </a:r>
            <a:r>
              <a:rPr lang="en-GB" altLang="ko-KR" dirty="0" smtClean="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+mj-lt"/>
                <a:ea typeface="맑은 고딕" panose="020B0503020000020004" pitchFamily="50" charset="-127"/>
              </a:rPr>
              <a:t>사업 성과</a:t>
            </a:r>
            <a:endParaRPr lang="ko-KR" altLang="en-US" dirty="0">
              <a:solidFill>
                <a:schemeClr val="bg1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92913" y="2236996"/>
            <a:ext cx="4368600" cy="10440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압도적 </a:t>
            </a:r>
            <a:r>
              <a:rPr lang="en-US" altLang="ko-KR" sz="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위 조경 업체</a:t>
            </a:r>
            <a:r>
              <a:rPr lang="en-US" altLang="ko-KR" sz="1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매출규모 및 시장점유</a:t>
            </a:r>
            <a:r>
              <a:rPr lang="en-US" altLang="ko-KR" sz="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3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3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50" b="0" dirty="0" err="1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천개</a:t>
            </a:r>
            <a:r>
              <a:rPr lang="ko-KR" altLang="en-US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이상 회사가 난립하고 </a:t>
            </a:r>
            <a:r>
              <a:rPr lang="en-US" altLang="ko-KR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위의 점유율이 </a:t>
            </a:r>
            <a:r>
              <a:rPr lang="en-US" altLang="ko-KR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3~4% </a:t>
            </a:r>
            <a:r>
              <a:rPr lang="ko-KR" altLang="en-US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수준의 시장에서</a:t>
            </a:r>
            <a:r>
              <a:rPr lang="en-US" altLang="ko-KR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50" b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연속 매출 </a:t>
            </a:r>
            <a:r>
              <a:rPr lang="en-US" altLang="ko-KR" sz="1050" b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1,000</a:t>
            </a:r>
            <a:r>
              <a:rPr lang="ko-KR" altLang="en-US" sz="1050" b="0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억원</a:t>
            </a:r>
            <a:r>
              <a:rPr lang="ko-KR" altLang="en-US" sz="1050" b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돌파 및 시장점유율 </a:t>
            </a:r>
            <a:r>
              <a:rPr lang="en-US" altLang="ko-KR" sz="1050" b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10% </a:t>
            </a:r>
            <a:r>
              <a:rPr lang="ko-KR" altLang="en-US" sz="1050" b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확보</a:t>
            </a:r>
            <a:endParaRPr lang="ko-KR" altLang="en-US" sz="1050" b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77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New_Template">
  <a:themeElements>
    <a:clrScheme name="New_Template 1">
      <a:dk1>
        <a:srgbClr val="004785"/>
      </a:dk1>
      <a:lt1>
        <a:srgbClr val="FFFFFF"/>
      </a:lt1>
      <a:dk2>
        <a:srgbClr val="004785"/>
      </a:dk2>
      <a:lt2>
        <a:srgbClr val="808080"/>
      </a:lt2>
      <a:accent1>
        <a:srgbClr val="3E7898"/>
      </a:accent1>
      <a:accent2>
        <a:srgbClr val="C0D8E6"/>
      </a:accent2>
      <a:accent3>
        <a:srgbClr val="FFFFFF"/>
      </a:accent3>
      <a:accent4>
        <a:srgbClr val="003B71"/>
      </a:accent4>
      <a:accent5>
        <a:srgbClr val="AFBECA"/>
      </a:accent5>
      <a:accent6>
        <a:srgbClr val="AEC4D0"/>
      </a:accent6>
      <a:hlink>
        <a:srgbClr val="6EA5C4"/>
      </a:hlink>
      <a:folHlink>
        <a:srgbClr val="C0C0C0"/>
      </a:folHlink>
    </a:clrScheme>
    <a:fontScheme name="New_Template">
      <a:majorFont>
        <a:latin typeface="Arial"/>
        <a:ea typeface="HY견고딕"/>
        <a:cs typeface=""/>
      </a:majorFont>
      <a:minorFont>
        <a:latin typeface="Arial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9050">
          <a:lnSpc>
            <a:spcPct val="110000"/>
          </a:lnSpc>
          <a:spcBef>
            <a:spcPts val="300"/>
          </a:spcBef>
          <a:spcAft>
            <a:spcPts val="300"/>
          </a:spcAft>
          <a:defRPr sz="1100" smtClean="0">
            <a:latin typeface="+mj-lt"/>
            <a:ea typeface="맑은 고딕" panose="020B0503020000020004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smtClean="0"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txDef>
  </a:objectDefaults>
  <a:extraClrSchemeLst>
    <a:extraClrScheme>
      <a:clrScheme name="New_Template 1">
        <a:dk1>
          <a:srgbClr val="004785"/>
        </a:dk1>
        <a:lt1>
          <a:srgbClr val="FFFFFF"/>
        </a:lt1>
        <a:dk2>
          <a:srgbClr val="004785"/>
        </a:dk2>
        <a:lt2>
          <a:srgbClr val="808080"/>
        </a:lt2>
        <a:accent1>
          <a:srgbClr val="3E7898"/>
        </a:accent1>
        <a:accent2>
          <a:srgbClr val="C0D8E6"/>
        </a:accent2>
        <a:accent3>
          <a:srgbClr val="FFFFFF"/>
        </a:accent3>
        <a:accent4>
          <a:srgbClr val="003B71"/>
        </a:accent4>
        <a:accent5>
          <a:srgbClr val="AFBECA"/>
        </a:accent5>
        <a:accent6>
          <a:srgbClr val="AEC4D0"/>
        </a:accent6>
        <a:hlink>
          <a:srgbClr val="6EA5C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New_Template</Template>
  <TotalTime>250273</TotalTime>
  <Words>284</Words>
  <Application>Microsoft Office PowerPoint</Application>
  <PresentationFormat>A4 용지(210x297mm)</PresentationFormat>
  <Paragraphs>82</Paragraphs>
  <Slides>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New_Template</vt:lpstr>
      <vt:lpstr>PowerPoint 프레젠테이션</vt:lpstr>
      <vt:lpstr>㈜다원녹화건설은 조경 산업 內 오랜 업력을 바탕으로 독보적인 사업 경쟁력을 축적해왔음</vt:lpstr>
      <vt:lpstr>이러한 독보적 사업 경쟁력을 기반으로 국내 조경 산업 1위라는 대업을 달성함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Stuffs for Production</dc:title>
  <dc:creator>김선용</dc:creator>
  <cp:lastModifiedBy>김주영</cp:lastModifiedBy>
  <cp:revision>4234</cp:revision>
  <cp:lastPrinted>2020-01-08T01:23:57Z</cp:lastPrinted>
  <dcterms:created xsi:type="dcterms:W3CDTF">2008-01-30T08:32:58Z</dcterms:created>
  <dcterms:modified xsi:type="dcterms:W3CDTF">2021-11-23T01:10:07Z</dcterms:modified>
</cp:coreProperties>
</file>