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09" r:id="rId2"/>
  </p:sldMasterIdLst>
  <p:notesMasterIdLst>
    <p:notesMasterId r:id="rId23"/>
  </p:notesMasterIdLst>
  <p:handoutMasterIdLst>
    <p:handoutMasterId r:id="rId24"/>
  </p:handoutMasterIdLst>
  <p:sldIdLst>
    <p:sldId id="274" r:id="rId3"/>
    <p:sldId id="275" r:id="rId4"/>
    <p:sldId id="498" r:id="rId5"/>
    <p:sldId id="2299" r:id="rId6"/>
    <p:sldId id="500" r:id="rId7"/>
    <p:sldId id="717" r:id="rId8"/>
    <p:sldId id="510" r:id="rId9"/>
    <p:sldId id="514" r:id="rId10"/>
    <p:sldId id="518" r:id="rId11"/>
    <p:sldId id="522" r:id="rId12"/>
    <p:sldId id="512" r:id="rId13"/>
    <p:sldId id="2312" r:id="rId14"/>
    <p:sldId id="2293" r:id="rId15"/>
    <p:sldId id="2311" r:id="rId16"/>
    <p:sldId id="2310" r:id="rId17"/>
    <p:sldId id="2295" r:id="rId18"/>
    <p:sldId id="2300" r:id="rId19"/>
    <p:sldId id="527" r:id="rId20"/>
    <p:sldId id="529" r:id="rId21"/>
    <p:sldId id="324" r:id="rId22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b="1" kern="1200">
        <a:solidFill>
          <a:schemeClr val="tx1"/>
        </a:solidFill>
        <a:latin typeface="Times New Roman" panose="02020603050405020304" pitchFamily="18" charset="0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CCFF"/>
    <a:srgbClr val="0066FF"/>
    <a:srgbClr val="CCECFF"/>
    <a:srgbClr val="6699FF"/>
    <a:srgbClr val="99CCFF"/>
    <a:srgbClr val="00FFFF"/>
    <a:srgbClr val="66FFFF"/>
    <a:srgbClr val="CC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0098" autoAdjust="0"/>
  </p:normalViewPr>
  <p:slideViewPr>
    <p:cSldViewPr snapToGrid="0">
      <p:cViewPr varScale="1">
        <p:scale>
          <a:sx n="98" d="100"/>
          <a:sy n="98" d="100"/>
        </p:scale>
        <p:origin x="390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6654"/>
    </p:cViewPr>
  </p:sorterViewPr>
  <p:notesViewPr>
    <p:cSldViewPr snapToGrid="0">
      <p:cViewPr varScale="1">
        <p:scale>
          <a:sx n="62" d="100"/>
          <a:sy n="62" d="100"/>
        </p:scale>
        <p:origin x="22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F32339F-5377-4811-A924-C4DDC191E1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867EE48-4343-44D1-9080-836744673D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2A651-6BA4-4D0E-83FE-174707EF7FF4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66C6D8B-18A8-4A99-B805-285DF2FDB1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3B5924-632B-404A-9907-128E9C3925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CB6DB-0CAC-40B9-8C73-DD011DB8B7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734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243A-9B80-486B-8A49-5458EF4C045A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560B9-03DE-4F19-BD31-7BA7C2BDD7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180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2438400" y="4343400"/>
            <a:ext cx="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530824"/>
            <a:ext cx="12192000" cy="914400"/>
          </a:xfrm>
        </p:spPr>
        <p:txBody>
          <a:bodyPr lIns="91440" tIns="18000" rIns="91440" anchor="ctr"/>
          <a:lstStyle>
            <a:lvl1pPr marL="0" indent="0" algn="ctr">
              <a:lnSpc>
                <a:spcPct val="150000"/>
              </a:lnSpc>
              <a:buFont typeface="Wingdings" pitchFamily="2" charset="2"/>
              <a:buNone/>
              <a:defRPr sz="1800">
                <a:solidFill>
                  <a:srgbClr val="002060"/>
                </a:solidFill>
              </a:defRPr>
            </a:lvl1pPr>
          </a:lstStyle>
          <a:p>
            <a:r>
              <a:rPr lang="ko-KR" altLang="en-US"/>
              <a:t>클릭하여 마스터 부제목 스타일 편집</a:t>
            </a:r>
            <a:endParaRPr lang="ko-KR" altLang="en-US" dirty="0"/>
          </a:p>
        </p:txBody>
      </p:sp>
      <p:sp>
        <p:nvSpPr>
          <p:cNvPr id="207885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700808"/>
            <a:ext cx="12192000" cy="914400"/>
          </a:xfrm>
          <a:prstGeom prst="rect">
            <a:avLst/>
          </a:prstGeom>
        </p:spPr>
        <p:txBody>
          <a:bodyPr lIns="91440" rIns="91440" anchor="ctr"/>
          <a:lstStyle>
            <a:lvl1pPr algn="ctr">
              <a:lnSpc>
                <a:spcPct val="150000"/>
              </a:lnSpc>
              <a:defRPr sz="3200" b="0">
                <a:solidFill>
                  <a:srgbClr val="002060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altLang="ko-KR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1FB1A89-4F50-4E56-9EF6-E1AF5F0D2C78}"/>
              </a:ext>
            </a:extLst>
          </p:cNvPr>
          <p:cNvCxnSpPr>
            <a:cxnSpLocks/>
          </p:cNvCxnSpPr>
          <p:nvPr/>
        </p:nvCxnSpPr>
        <p:spPr bwMode="auto">
          <a:xfrm>
            <a:off x="0" y="2852936"/>
            <a:ext cx="12192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91832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529E7F6-FCBD-306D-2B7F-8CAA9826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BF261D4-AB25-E778-3350-53E2A8A5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75CC10-E6AF-0F01-973F-34B8BC25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8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1D850D-E1D5-8529-FAB6-7F91E45F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B38DD9-6AD2-5018-9DB7-83DD2DA70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184654-1BFF-0787-204B-670A426E4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7FD8D5C-59FD-1746-C631-DF4A0CD9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8087BC8-0758-8AB1-55D3-755816FD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F2D6050-FA86-A71F-4C72-27A16995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80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68AA7F-BA77-A8A6-906A-E1FFEBD5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5F22F9B-6F15-3367-5483-1E35DF45A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0A7B841-B3E2-919B-1189-9E4CE847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421F9C-4B72-3E6E-2D4C-528E088D7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EFA1108-7F01-2361-A4EB-33ADCA28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342474-9C51-0026-BFF6-3A042A08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671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43E047-E026-521B-8E7A-E8B488B3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630DECB-B797-E1E5-55F5-E4399ECAD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8FA0E3-98AD-33A4-90E2-F76E9E60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48AE09-2B12-CF31-046C-7A3804F8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A7BCDB-0C52-9662-3689-8FAD59B0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95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381D994-CD33-1AF4-0DD2-910DC6A36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ED2E5F-CEC3-5CA4-939E-5C673E5B9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365E86-E7FE-9D2A-0AEE-CA74B7AF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F0EE86-F821-EF5C-2075-35C30EE8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C204C2-5454-FED7-6EC9-E4F23688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22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2772" y="1290025"/>
            <a:ext cx="11430000" cy="1800200"/>
          </a:xfrm>
        </p:spPr>
        <p:txBody>
          <a:bodyPr/>
          <a:lstStyle>
            <a:lvl1pPr marL="360000" indent="-360000">
              <a:lnSpc>
                <a:spcPct val="150000"/>
              </a:lnSpc>
              <a:buFont typeface="Wingdings" panose="05000000000000000000" pitchFamily="2" charset="2"/>
              <a:buChar char="q"/>
              <a:defRPr sz="1600">
                <a:solidFill>
                  <a:srgbClr val="002060"/>
                </a:solidFill>
                <a:latin typeface="+mn-lt"/>
                <a:ea typeface="맑은 고딕" panose="020B0503020000020004" pitchFamily="34" charset="-127"/>
              </a:defRPr>
            </a:lvl1pPr>
            <a:lvl2pPr marL="463550" indent="-185738">
              <a:lnSpc>
                <a:spcPct val="150000"/>
              </a:lnSpc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+mn-lt"/>
                <a:ea typeface="맑은 고딕" panose="020B0503020000020004" pitchFamily="34" charset="-127"/>
              </a:defRPr>
            </a:lvl2pPr>
            <a:lvl3pPr marL="768350" indent="-193675">
              <a:lnSpc>
                <a:spcPct val="120000"/>
              </a:lnSpc>
              <a:buFont typeface="Wingdings" panose="05000000000000000000" pitchFamily="2" charset="2"/>
              <a:buChar char="q"/>
              <a:defRPr sz="1050">
                <a:latin typeface="+mn-lt"/>
                <a:ea typeface="맑은 고딕" panose="020B0503020000020004" pitchFamily="34" charset="-127"/>
              </a:defRPr>
            </a:lvl3pPr>
            <a:lvl4pPr marL="1052513" indent="-180975">
              <a:lnSpc>
                <a:spcPct val="120000"/>
              </a:lnSpc>
              <a:buFont typeface="Wingdings" panose="05000000000000000000" pitchFamily="2" charset="2"/>
              <a:buChar char="q"/>
              <a:defRPr sz="1050">
                <a:latin typeface="+mn-lt"/>
                <a:ea typeface="맑은 고딕" panose="020B0503020000020004" pitchFamily="34" charset="-127"/>
              </a:defRPr>
            </a:lvl4pPr>
          </a:lstStyle>
          <a:p>
            <a:pPr lvl="0"/>
            <a:r>
              <a:rPr lang="en-US" altLang="ko-KR" dirty="0"/>
              <a:t>Level One Text</a:t>
            </a:r>
          </a:p>
          <a:p>
            <a:pPr lvl="1"/>
            <a:r>
              <a:rPr lang="en-US" altLang="ko-KR" dirty="0"/>
              <a:t>Level Two Text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82772" y="343289"/>
            <a:ext cx="11430000" cy="648072"/>
          </a:xfrm>
          <a:prstGeom prst="rect">
            <a:avLst/>
          </a:prstGeom>
        </p:spPr>
        <p:txBody>
          <a:bodyPr lIns="91440" rIns="91440" anchor="ctr"/>
          <a:lstStyle>
            <a:lvl1pPr algn="l">
              <a:lnSpc>
                <a:spcPct val="100000"/>
              </a:lnSpc>
              <a:defRPr sz="2400" b="0">
                <a:solidFill>
                  <a:srgbClr val="002060"/>
                </a:solidFill>
              </a:defRPr>
            </a:lvl1pPr>
          </a:lstStyle>
          <a:p>
            <a:r>
              <a:rPr lang="en-US" altLang="ko-K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819925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795D2-4863-5008-6CED-80102C99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6353068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05E5D3-E3BD-0190-8024-28832A581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B1971F1-862E-7A4A-09C7-66903D971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4E46B0-5948-0811-C341-79EEBBF0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4AAE89-8F0A-1A57-68D7-E78292EF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B6439E-47FA-3AFB-4E9C-F8D3AE28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946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6916F8-1248-1E75-DB0A-A1FBC342F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2D3CBD-3060-26D9-83BE-C4BCCA27B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9E6F003-C3A7-3F78-AAD9-FF555D55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C9E18A-1217-58E6-8393-E9804949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6C91EF-F252-83A1-04E8-857BAD77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33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59CBBC-E5C7-A2AC-631D-83CB5999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B26A35-48B0-7230-E553-9E4D8ECC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11F629-5E57-20CE-A5D6-9D6D9770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A4D789-64B2-30D3-6EED-19160B69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2671EE-3203-33E2-F214-0CB1FCBF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896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66B7F4-9B2D-B782-FB88-C0ECB6F3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93316D-C8A6-8B55-CE0A-4687FBABB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8425A73-912C-6A8C-9D16-1DD731AF9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F91A00F-9ED8-3DD5-C5CA-AB59C8F8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BDD19F-0A50-2800-BDD8-C4979B7E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94DC6D-BEF7-CE00-18F9-BA9062C0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2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6F09B7-9B28-3D3B-F7C5-489ABDC3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CF7504-551C-5D95-9BC6-C65A130C8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84D5CAD-BDAB-362D-750F-EE94DE39B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9AE5A1-0DCA-39D3-C9E2-F113A3F76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1622DFF-9DF3-592E-C7BA-F40821307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9CEE4C6-71D3-2D21-E1A7-657C9723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C047D26-C308-64DB-A9D6-6EB3B5CC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DA4C62B-14AD-0ABE-CAC8-DF531B05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92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5291CD-68BE-ED18-8D96-46B333B3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1ED8BBE-587C-0A90-19D6-1AA75000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6B9D96C-0F00-150C-9DC6-D8C281BF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182A8BE-0BA2-8BB7-2060-464C5A0A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991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4744"/>
            <a:ext cx="10972800" cy="38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Level One Text</a:t>
            </a:r>
          </a:p>
          <a:p>
            <a:pPr lvl="1"/>
            <a:r>
              <a:rPr lang="en-US" altLang="ko-KR" dirty="0"/>
              <a:t>Level Two Text</a:t>
            </a: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9042400" y="6629400"/>
            <a:ext cx="314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algn="r" eaLnBrk="1" latinLnBrk="1" hangingPunct="1">
              <a:defRPr/>
            </a:pPr>
            <a:endParaRPr kumimoji="1" lang="ja-JP" altLang="en-US" sz="1400" b="0">
              <a:solidFill>
                <a:schemeClr val="bg2"/>
              </a:solidFill>
              <a:ea typeface="HY견고딕" panose="02030600000101010101" pitchFamily="18" charset="-127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 bwMode="auto">
          <a:xfrm>
            <a:off x="0" y="6381328"/>
            <a:ext cx="12192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fld id="{924FFF41-1B58-4932-B56D-1FF471166FBD}" type="slidenum">
              <a:rPr lang="en-US" altLang="ko-KR" sz="1000" b="0" smtClean="0"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en-US" altLang="ko-KR" sz="10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ransition/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n-lt"/>
          <a:ea typeface="맑은 고딕" pitchFamily="50" charset="-127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rgbClr val="C00000"/>
          </a:solidFill>
          <a:latin typeface="맑은 고딕" pitchFamily="50" charset="-127"/>
          <a:ea typeface="맑은 고딕" pitchFamily="50" charset="-127"/>
          <a:cs typeface="Arial" charset="0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rgbClr val="C00000"/>
          </a:solidFill>
          <a:latin typeface="맑은 고딕" pitchFamily="50" charset="-127"/>
          <a:ea typeface="맑은 고딕" pitchFamily="50" charset="-127"/>
          <a:cs typeface="Arial" charset="0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rgbClr val="C00000"/>
          </a:solidFill>
          <a:latin typeface="맑은 고딕" pitchFamily="50" charset="-127"/>
          <a:ea typeface="맑은 고딕" pitchFamily="50" charset="-127"/>
          <a:cs typeface="Arial" charset="0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rgbClr val="C00000"/>
          </a:solidFill>
          <a:latin typeface="맑은 고딕" pitchFamily="50" charset="-127"/>
          <a:ea typeface="맑은 고딕" pitchFamily="50" charset="-127"/>
          <a:cs typeface="Arial" charset="0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HY헤드라인M" pitchFamily="18" charset="-127"/>
          <a:ea typeface="HY헤드라인M" pitchFamily="18" charset="-127"/>
          <a:cs typeface="Arial" charset="0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HY헤드라인M" pitchFamily="18" charset="-127"/>
          <a:ea typeface="HY헤드라인M" pitchFamily="18" charset="-127"/>
          <a:cs typeface="Arial" charset="0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HY헤드라인M" pitchFamily="18" charset="-127"/>
          <a:ea typeface="HY헤드라인M" pitchFamily="18" charset="-127"/>
          <a:cs typeface="Arial" charset="0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HY헤드라인M" pitchFamily="18" charset="-127"/>
          <a:ea typeface="HY헤드라인M" pitchFamily="18" charset="-127"/>
          <a:cs typeface="Arial" charset="0"/>
        </a:defRPr>
      </a:lvl9pPr>
    </p:titleStyle>
    <p:bodyStyle>
      <a:lvl1pPr marL="360000" indent="-360000" algn="l" rtl="0" eaLnBrk="1" fontAlgn="base" latinLnBrk="1" hangingPunct="1">
        <a:lnSpc>
          <a:spcPct val="150000"/>
        </a:lnSpc>
        <a:spcBef>
          <a:spcPct val="20000"/>
        </a:spcBef>
        <a:spcAft>
          <a:spcPct val="0"/>
        </a:spcAft>
        <a:buClr>
          <a:srgbClr val="3A6B82"/>
        </a:buClr>
        <a:buFont typeface="Wingdings" panose="05000000000000000000" pitchFamily="2" charset="2"/>
        <a:buChar char="q"/>
        <a:defRPr sz="1600">
          <a:solidFill>
            <a:srgbClr val="002060"/>
          </a:solidFill>
          <a:latin typeface="+mn-lt"/>
          <a:ea typeface="맑은 고딕" pitchFamily="50" charset="-127"/>
          <a:cs typeface="+mn-cs"/>
        </a:defRPr>
      </a:lvl1pPr>
      <a:lvl2pPr marL="463550" indent="-185738" algn="l" rtl="0" eaLnBrk="1" fontAlgn="base" latinLnBrk="1" hangingPunct="1">
        <a:lnSpc>
          <a:spcPct val="150000"/>
        </a:lnSpc>
        <a:spcBef>
          <a:spcPct val="20000"/>
        </a:spcBef>
        <a:spcAft>
          <a:spcPct val="0"/>
        </a:spcAft>
        <a:buClr>
          <a:srgbClr val="3A6B82"/>
        </a:buClr>
        <a:buSzPct val="70000"/>
        <a:buFont typeface="Wingdings" panose="05000000000000000000" pitchFamily="2" charset="2"/>
        <a:buChar char="§"/>
        <a:defRPr sz="1400">
          <a:solidFill>
            <a:srgbClr val="002060"/>
          </a:solidFill>
          <a:latin typeface="+mn-lt"/>
          <a:ea typeface="맑은 고딕" pitchFamily="50" charset="-127"/>
          <a:cs typeface="+mn-cs"/>
        </a:defRPr>
      </a:lvl2pPr>
      <a:lvl3pPr marL="768350" indent="-193675" algn="l" rtl="0" eaLnBrk="1" fontAlgn="base" latinLnBrk="1" hangingPunct="1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sz="1400">
          <a:solidFill>
            <a:srgbClr val="595959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052513" indent="-180975" algn="l" rtl="0" eaLnBrk="1" fontAlgn="base" latinLnBrk="1" hangingPunct="1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200">
          <a:solidFill>
            <a:srgbClr val="595959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1381125" indent="-146050" algn="l" rtl="0" eaLnBrk="1" fontAlgn="base" latinLnBrk="1" hangingPunct="1">
        <a:lnSpc>
          <a:spcPct val="104000"/>
        </a:lnSpc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sz="1200">
          <a:solidFill>
            <a:srgbClr val="595959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1838325" indent="-146050" algn="l" rtl="0" eaLnBrk="1" fontAlgn="base" latinLnBrk="1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  <a:ea typeface="+mn-ea"/>
          <a:cs typeface="+mn-cs"/>
        </a:defRPr>
      </a:lvl6pPr>
      <a:lvl7pPr marL="2295525" indent="-146050" algn="l" rtl="0" eaLnBrk="1" fontAlgn="base" latinLnBrk="1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  <a:ea typeface="+mn-ea"/>
          <a:cs typeface="+mn-cs"/>
        </a:defRPr>
      </a:lvl7pPr>
      <a:lvl8pPr marL="2752725" indent="-146050" algn="l" rtl="0" eaLnBrk="1" fontAlgn="base" latinLnBrk="1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  <a:ea typeface="+mn-ea"/>
          <a:cs typeface="+mn-cs"/>
        </a:defRPr>
      </a:lvl8pPr>
      <a:lvl9pPr marL="3209925" indent="-146050" algn="l" rtl="0" eaLnBrk="1" fontAlgn="base" latinLnBrk="1" hangingPunct="1">
        <a:lnSpc>
          <a:spcPct val="104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9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8A413D5-97F5-4610-A2FA-709F09CB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336B2C-30A5-1C4B-BBF7-29114A20D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8FA47D-DB70-E2E9-8567-B5D474A0B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A850-91A9-49DD-B960-B977C68650FB}" type="datetimeFigureOut">
              <a:rPr lang="ko-KR" altLang="en-US" smtClean="0"/>
              <a:t>2023-10-11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C7A1D8-8988-608D-A970-2ABB71AF2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5C0C8B-62CC-E443-7B1D-745B0978F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6785-FE33-43F1-8250-AE79C6309F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08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namu.wiki/w/%EC%8B%9C%EB%A7%A8%ED%8B%B1%20%EC%9B%B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ko.wikipedia.org/wiki/%ED%80%B5%EC%84%9C%EB%B9%84%EC%8A%A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crdownload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BBDB956-75EB-421F-9E36-0FF44F8B2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" b="7618"/>
          <a:stretch/>
        </p:blipFill>
        <p:spPr>
          <a:xfrm>
            <a:off x="-7026" y="1"/>
            <a:ext cx="12199026" cy="685799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51384" y="188640"/>
            <a:ext cx="8640960" cy="2799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4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메타버스와 </a:t>
            </a:r>
            <a:r>
              <a:rPr lang="ko-KR" altLang="en-US" sz="4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4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endParaRPr lang="en-US" altLang="ko-KR" sz="4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E2123A8-B438-5A9B-ECCD-3745189AE0BB}"/>
              </a:ext>
            </a:extLst>
          </p:cNvPr>
          <p:cNvGrpSpPr/>
          <p:nvPr/>
        </p:nvGrpSpPr>
        <p:grpSpPr>
          <a:xfrm>
            <a:off x="263352" y="4365104"/>
            <a:ext cx="4176464" cy="936104"/>
            <a:chOff x="490133" y="4653136"/>
            <a:chExt cx="3923515" cy="487193"/>
          </a:xfrm>
        </p:grpSpPr>
        <p:sp>
          <p:nvSpPr>
            <p:cNvPr id="7" name="모서리가 둥근 직사각형 16">
              <a:extLst>
                <a:ext uri="{FF2B5EF4-FFF2-40B4-BE49-F238E27FC236}">
                  <a16:creationId xmlns:a16="http://schemas.microsoft.com/office/drawing/2014/main" id="{ADAC0E06-F021-403F-AB71-A04FE398782A}"/>
                </a:ext>
              </a:extLst>
            </p:cNvPr>
            <p:cNvSpPr/>
            <p:nvPr/>
          </p:nvSpPr>
          <p:spPr>
            <a:xfrm>
              <a:off x="490134" y="4653136"/>
              <a:ext cx="3923514" cy="4871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모서리가 둥근 직사각형 18">
              <a:extLst>
                <a:ext uri="{FF2B5EF4-FFF2-40B4-BE49-F238E27FC236}">
                  <a16:creationId xmlns:a16="http://schemas.microsoft.com/office/drawing/2014/main" id="{AC03268E-C7E3-43A9-884E-E5E70997279D}"/>
                </a:ext>
              </a:extLst>
            </p:cNvPr>
            <p:cNvSpPr/>
            <p:nvPr/>
          </p:nvSpPr>
          <p:spPr>
            <a:xfrm>
              <a:off x="490133" y="4653136"/>
              <a:ext cx="507361" cy="487193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EB9B330-BC34-40CC-83B4-6E108D749280}"/>
                </a:ext>
              </a:extLst>
            </p:cNvPr>
            <p:cNvSpPr/>
            <p:nvPr/>
          </p:nvSpPr>
          <p:spPr>
            <a:xfrm>
              <a:off x="1230429" y="4653136"/>
              <a:ext cx="1866132" cy="461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kern="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스퀘어 ExtraBold"/>
                  <a:ea typeface="나눔스퀘어 Bold" panose="020B0600000101010101"/>
                </a:rPr>
                <a:t>유 지 상</a:t>
              </a:r>
              <a:endParaRPr lang="en-US" altLang="ko-KR" sz="1400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스퀘어 ExtraBold"/>
                <a:ea typeface="나눔스퀘어 Bold" panose="020B0600000101010101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200" kern="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스퀘어 ExtraBold"/>
                  <a:ea typeface="나눔스퀘어 Bold" panose="020B0600000101010101"/>
                </a:rPr>
                <a:t>광운대학교 전자공학과</a:t>
              </a:r>
              <a:endParaRPr lang="en-US" altLang="ko-KR" sz="1200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스퀘어 ExtraBold"/>
                <a:ea typeface="나눔스퀘어 Bold" panose="020B0600000101010101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200" kern="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스퀘어 ExtraBold"/>
                  <a:ea typeface="나눔스퀘어 Bold" panose="020B0600000101010101"/>
                </a:rPr>
                <a:t>메타버스 얼라이언스 의장</a:t>
              </a:r>
              <a:endParaRPr lang="en-US" altLang="ko-KR" sz="1200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스퀘어 ExtraBold"/>
                <a:ea typeface="나눔스퀘어 Bold" panose="020B0600000101010101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1999B8A-0EBE-4707-9A5A-1D5E408E7E28}"/>
              </a:ext>
            </a:extLst>
          </p:cNvPr>
          <p:cNvSpPr/>
          <p:nvPr/>
        </p:nvSpPr>
        <p:spPr>
          <a:xfrm>
            <a:off x="535855" y="3419708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2023. 10. 17.</a:t>
            </a:r>
            <a:endParaRPr lang="ko-KR" altLang="en-US" kern="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11875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3A01143-B527-0DE4-3E2B-AAF0D832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3" y="904195"/>
            <a:ext cx="10655300" cy="5049609"/>
          </a:xfrm>
        </p:spPr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빠르고 넓은 대역의 네트워크가 필요 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인터넷 환경 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PC+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모바일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+HMD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5G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상용화와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6G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시대를 앞두고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실시간 대용량 컨텐츠 서비스 가능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최고 전송속도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 (4G) 1Gbps → (5G) 20Gbps → (6G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1,000Gbps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지연 시간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 (4G) 10ms → (5G) 1ms → (6G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100㎲ </a:t>
            </a:r>
          </a:p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디바이스 필요 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(HMD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형태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시야각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해상도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어지럼증 개선으로 서비스 품질 안정화 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(Micro LED, OLED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기술 등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 lvl="1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배터리 성능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가격 경쟁력을 갖추며 대중화 단계 진입 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촉각을 구현하기 위한 다양한 </a:t>
            </a:r>
            <a:r>
              <a:rPr lang="ko-KR" altLang="en-US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햅틱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장비도 필요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막대한 데이터를 수용할 수 있는 클라우드 필요 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이용자 요구나 수요 변화에 따라 컴퓨팅 자원의 유연한 배분이 필요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b="0" i="0" dirty="0">
                <a:solidFill>
                  <a:srgbClr val="53535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컴퓨팅 기능이 로컬 네트워크에서 수행하는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에지 컴퓨팅으로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확장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07804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</a:rPr>
              <a:t>메타버스 서비스가 가능한 환경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580A615-58BB-D922-7646-42D40F7BE1C5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C45217E3-60CC-AC61-5445-4CA5E6DD783C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</p:spTree>
    <p:extLst>
      <p:ext uri="{BB962C8B-B14F-4D97-AF65-F5344CB8AC3E}">
        <p14:creationId xmlns:p14="http://schemas.microsoft.com/office/powerpoint/2010/main" val="71547102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C5C93AE6-C396-046F-D4CA-13E2B8AE2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931394"/>
            <a:ext cx="11193213" cy="5469048"/>
          </a:xfrm>
        </p:spPr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메타버스는 새로운 패러다임 변화를 불러올 플랫폼으로 부상할 가능성이 있을까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lvl="1"/>
            <a:r>
              <a:rPr lang="ko-KR" altLang="en-US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많은 투자자와 기업가가 차세대 인터넷으로 메타버스와 웹 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관심 </a:t>
            </a:r>
            <a:endParaRPr lang="en-US" altLang="ko-KR" sz="1800" b="0" i="0" dirty="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메타버스와 웹 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지향하는 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탈 중앙화</a:t>
            </a:r>
            <a:r>
              <a:rPr lang="en-US" altLang="ko-KR" sz="1800" b="0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몰입형 디지털 경험</a:t>
            </a:r>
            <a:r>
              <a:rPr lang="en-US" altLang="ko-KR" sz="1800" b="0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공간에서의 상호 작용과 경제활동 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등의 개념은 향후 인터넷 생태계에 큰 영향을 미칠 것으로 예상</a:t>
            </a:r>
            <a:endParaRPr lang="en-US" altLang="ko-KR" sz="1800" b="0" i="0" dirty="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(Web)</a:t>
            </a:r>
          </a:p>
          <a:p>
            <a:pPr lvl="1"/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World Wide Web(WWW) : </a:t>
            </a:r>
            <a:r>
              <a:rPr lang="ko-KR" altLang="en-US" sz="1800" b="0" i="0" dirty="0">
                <a:solidFill>
                  <a:srgbClr val="4D5156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유럽입자물리학연구소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(CERN)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팀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버너스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리가 개발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(‘89)</a:t>
            </a:r>
          </a:p>
          <a:p>
            <a:pPr lvl="1"/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HTTP (</a:t>
            </a:r>
            <a:r>
              <a:rPr lang="en-US" altLang="ko-KR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HyperText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Transfer Protocol)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HTML (</a:t>
            </a:r>
            <a:r>
              <a:rPr lang="en-US" altLang="ko-KR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HyperText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Markup Language)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사용하여 웹사이트 구현</a:t>
            </a:r>
            <a:endParaRPr lang="en-US" altLang="ko-KR" sz="18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</a:rPr>
              <a:t>메타버스</a:t>
            </a:r>
            <a:r>
              <a:rPr lang="en-US" altLang="ko-KR" b="1" dirty="0">
                <a:solidFill>
                  <a:schemeClr val="tx2"/>
                </a:solidFill>
              </a:rPr>
              <a:t>, </a:t>
            </a:r>
            <a:r>
              <a:rPr lang="ko-KR" altLang="en-US" b="1" dirty="0">
                <a:solidFill>
                  <a:schemeClr val="tx2"/>
                </a:solidFill>
              </a:rPr>
              <a:t>새로운</a:t>
            </a:r>
            <a:r>
              <a:rPr lang="en-US" altLang="ko-KR" b="1" dirty="0">
                <a:solidFill>
                  <a:schemeClr val="tx2"/>
                </a:solidFill>
              </a:rPr>
              <a:t> </a:t>
            </a:r>
            <a:r>
              <a:rPr lang="ko-KR" altLang="en-US" b="1" dirty="0">
                <a:solidFill>
                  <a:schemeClr val="tx2"/>
                </a:solidFill>
              </a:rPr>
              <a:t>플랫폼으로의 가능성은</a:t>
            </a:r>
            <a:r>
              <a:rPr lang="en-US" altLang="ko-KR" b="1" dirty="0">
                <a:solidFill>
                  <a:schemeClr val="tx2"/>
                </a:solidFill>
              </a:rPr>
              <a:t>?</a:t>
            </a:r>
            <a:endParaRPr lang="ko-KR" altLang="en-US" b="1" dirty="0">
              <a:solidFill>
                <a:schemeClr val="tx2"/>
              </a:solidFill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A4D56B1B-54B8-17F6-146A-CBE51AC2220E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544251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C5C93AE6-C396-046F-D4CA-13E2B8AE2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931394"/>
            <a:ext cx="11193213" cy="5469048"/>
          </a:xfrm>
        </p:spPr>
        <p:txBody>
          <a:bodyPr/>
          <a:lstStyle/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1.0 (1990 - 2004)</a:t>
            </a: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전화접속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ISDN, ADSL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인터넷 회선이 진화하던 중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‘99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당시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인터넷망은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56kbps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텍스트 기반의 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읽기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중심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일방향성의 정보제공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닷컴 버블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급속한 성장과 투기 공존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(’01)</a:t>
            </a:r>
          </a:p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2.0 (2004 - 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/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읽기</a:t>
            </a:r>
            <a:r>
              <a:rPr lang="en-US" altLang="ko-KR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쓰기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양방향 소통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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소셜 네트워크 서비스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페이스북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유튜브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트위터 등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’07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스마트폰 보급과 더불어 모바일 인터넷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모바일 웹의 급속한 발전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서비스의 개방과 데이터의 공유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사용자가 능동적인 콘텐츠 공급자가 됨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방대한 양의 데이터 축적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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플랫폼 경제 구축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몇몇 빅테크가 플랫폼 독점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권력화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(</a:t>
            </a:r>
            <a:r>
              <a:rPr lang="ko-KR" altLang="en-US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데이터는 디지털 시대의 금</a:t>
            </a:r>
            <a:r>
              <a:rPr lang="en-US" altLang="ko-KR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쌀</a:t>
            </a:r>
            <a:r>
              <a:rPr lang="en-US" altLang="ko-KR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원유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독과점 뿐 아니라 개인 정보 남용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표현의 자유 통제</a:t>
            </a:r>
            <a:endParaRPr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</a:rPr>
              <a:t>웹</a:t>
            </a:r>
            <a:r>
              <a:rPr lang="en-US" altLang="ko-KR" b="1" dirty="0">
                <a:solidFill>
                  <a:schemeClr val="tx2"/>
                </a:solidFill>
              </a:rPr>
              <a:t>1.0, </a:t>
            </a:r>
            <a:r>
              <a:rPr lang="ko-KR" altLang="en-US" b="1" dirty="0">
                <a:solidFill>
                  <a:schemeClr val="tx2"/>
                </a:solidFill>
              </a:rPr>
              <a:t>웹</a:t>
            </a:r>
            <a:r>
              <a:rPr lang="en-US" altLang="ko-KR" b="1" dirty="0">
                <a:solidFill>
                  <a:schemeClr val="tx2"/>
                </a:solidFill>
              </a:rPr>
              <a:t>2.0</a:t>
            </a:r>
            <a:endParaRPr lang="ko-KR" altLang="en-US" b="1" dirty="0">
              <a:solidFill>
                <a:schemeClr val="tx2"/>
              </a:solidFill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8BC74735-5FB2-6AF1-AF90-A4515EC56A59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448731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웹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3.0 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개념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A4D56B1B-54B8-17F6-146A-CBE51AC2220E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메타스와</a:t>
            </a:r>
            <a:r>
              <a:rPr lang="ko-KR" altLang="en-US" sz="1400" dirty="0"/>
              <a:t>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7F15D521-44D3-A25A-CB59-5A815256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884419"/>
            <a:ext cx="11044720" cy="4976549"/>
          </a:xfrm>
        </p:spPr>
        <p:txBody>
          <a:bodyPr/>
          <a:lstStyle/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아직 웹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정확한 모습을 알 수 없음</a:t>
            </a:r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“Has anyone seen Web3? I can’t find it.” on twitter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by 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Apple SD Gothic Neo"/>
              </a:rPr>
              <a:t>Elon Musk, 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Apple SD Gothic Neo"/>
              </a:rPr>
              <a:t>오히려 웹 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Apple SD Gothic Neo"/>
              </a:rPr>
              <a:t>3.0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Apple SD Gothic Neo"/>
              </a:rPr>
              <a:t> 부각</a:t>
            </a:r>
            <a:endParaRPr lang="en-US" altLang="ko-KR" sz="1800" b="0" i="0" dirty="0">
              <a:solidFill>
                <a:schemeClr val="tx1"/>
              </a:solidFill>
              <a:effectLst/>
              <a:latin typeface="Apple SD Gothic Neo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Apple SD Gothic Neo"/>
                <a:ea typeface="맑은 고딕" panose="020B0503020000020004" pitchFamily="50" charset="-127"/>
              </a:rPr>
              <a:t>백자상준</a:t>
            </a:r>
            <a:r>
              <a:rPr lang="en-US" altLang="ko-KR" sz="1800" dirty="0">
                <a:solidFill>
                  <a:schemeClr val="tx1"/>
                </a:solidFill>
                <a:latin typeface="Apple SD Gothic Neo"/>
                <a:ea typeface="맑은 고딕" panose="020B0503020000020004" pitchFamily="50" charset="-127"/>
              </a:rPr>
              <a:t>(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KR"/>
              </a:rPr>
              <a:t>白瓷象樽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Noto Sans KR"/>
              </a:rPr>
              <a:t>), </a:t>
            </a:r>
            <a:r>
              <a:rPr lang="ko-KR" altLang="en-US" sz="1800" dirty="0">
                <a:solidFill>
                  <a:schemeClr val="tx1"/>
                </a:solidFill>
              </a:rPr>
              <a:t>코끼리문 청화백자병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lvl="1">
              <a:lnSpc>
                <a:spcPts val="3200"/>
              </a:lnSpc>
            </a:pPr>
            <a:endParaRPr lang="en-US" altLang="ko-KR" sz="1800" b="0" i="0" dirty="0">
              <a:solidFill>
                <a:schemeClr val="tx1"/>
              </a:solidFill>
              <a:effectLst/>
              <a:latin typeface="Noto Sans KR"/>
            </a:endParaRPr>
          </a:p>
          <a:p>
            <a:pPr lvl="1">
              <a:lnSpc>
                <a:spcPts val="3200"/>
              </a:lnSpc>
            </a:pPr>
            <a:endParaRPr lang="en-US" altLang="ko-KR" sz="18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lnSpc>
                <a:spcPts val="3200"/>
              </a:lnSpc>
            </a:pPr>
            <a:endParaRPr lang="en-US" altLang="ko-KR" sz="18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950" b="0" i="0" dirty="0">
              <a:solidFill>
                <a:srgbClr val="242424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 descr="헬멧, 오토마톤이(가) 표시된 사진&#10;&#10;자동 생성된 설명">
            <a:extLst>
              <a:ext uri="{FF2B5EF4-FFF2-40B4-BE49-F238E27FC236}">
                <a16:creationId xmlns:a16="http://schemas.microsoft.com/office/drawing/2014/main" id="{FB448767-6666-716C-D7E4-F04C0B025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17" y="3046405"/>
            <a:ext cx="3395999" cy="2546999"/>
          </a:xfrm>
          <a:prstGeom prst="rect">
            <a:avLst/>
          </a:prstGeom>
        </p:spPr>
      </p:pic>
      <p:pic>
        <p:nvPicPr>
          <p:cNvPr id="7" name="그림 6" descr="도자기류, 자기, 시험관, 식물이(가) 표시된 사진&#10;&#10;자동 생성된 설명">
            <a:extLst>
              <a:ext uri="{FF2B5EF4-FFF2-40B4-BE49-F238E27FC236}">
                <a16:creationId xmlns:a16="http://schemas.microsoft.com/office/drawing/2014/main" id="{694DD88E-E043-C650-97D8-A805B28DA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08" y="2402782"/>
            <a:ext cx="2607433" cy="366972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938C1CB-4B89-DCB1-335F-386AFE33B733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D6B62-0524-8026-0B44-7FCB65631B2C}"/>
              </a:ext>
            </a:extLst>
          </p:cNvPr>
          <p:cNvSpPr txBox="1"/>
          <p:nvPr/>
        </p:nvSpPr>
        <p:spPr>
          <a:xfrm>
            <a:off x="10186869" y="6185117"/>
            <a:ext cx="174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구글이미지</a:t>
            </a:r>
            <a:endParaRPr lang="ko-KR" altLang="en-US" sz="12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84260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웹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3.0 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개념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7F15D521-44D3-A25A-CB59-5A815256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884420"/>
            <a:ext cx="11044720" cy="4971258"/>
          </a:xfrm>
        </p:spPr>
        <p:txBody>
          <a:bodyPr/>
          <a:lstStyle/>
          <a:p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기반한 </a:t>
            </a:r>
            <a:r>
              <a:rPr lang="ko-KR" altLang="en-US" sz="2000" dirty="0" err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탈중앙화된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분산 웹</a:t>
            </a:r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en-US" altLang="ko-KR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소유</a:t>
            </a:r>
            <a:r>
              <a:rPr lang="en-US" altLang="ko-KR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통한 </a:t>
            </a:r>
            <a:r>
              <a:rPr lang="ko-KR" altLang="en-US" sz="195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탈중앙화</a:t>
            </a:r>
            <a:r>
              <a:rPr lang="ko-KR" altLang="en-US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핵심</a:t>
            </a:r>
            <a:r>
              <a:rPr lang="en-US" altLang="ko-KR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95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읽기</a:t>
            </a:r>
            <a:r>
              <a:rPr lang="en-US" altLang="ko-KR" sz="195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95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쓰기</a:t>
            </a:r>
            <a:r>
              <a:rPr lang="en-US" altLang="ko-KR" sz="195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95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소유</a:t>
            </a:r>
            <a:r>
              <a:rPr lang="ko-KR" altLang="en-US" sz="19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가능해 짐</a:t>
            </a:r>
            <a:endParaRPr lang="en-US" altLang="ko-KR" sz="19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데이터를 사용자에게 분산시켜 블록체인 기술로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하도록 함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분산 웹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P2P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2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빅테크 기업의 서버를 벗어나 </a:t>
            </a:r>
            <a:r>
              <a:rPr lang="ko-KR" altLang="en-US" sz="1600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탈중앙화</a:t>
            </a:r>
            <a:r>
              <a:rPr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된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저장공간에 데이터를 축적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(IPFS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파일 코인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2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사용자가 플랫폼 기업을 벗어나 직접 만든 콘텐츠로 수익 창출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(X2E : something to earn)</a:t>
            </a:r>
          </a:p>
          <a:p>
            <a:r>
              <a:rPr lang="ko-KR" altLang="en-US" sz="20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컴퓨터가 </a:t>
            </a:r>
            <a:r>
              <a:rPr lang="ko-KR" altLang="en-US" sz="2000" b="0" i="0" strike="noStrike" dirty="0" err="1">
                <a:solidFill>
                  <a:schemeClr val="tx2"/>
                </a:solidFill>
                <a:effectLst/>
                <a:latin typeface="Open Sans" panose="020B0606030504020204" pitchFamily="34" charset="0"/>
                <a:hlinkClick r:id="rId2" tooltip="시맨틱 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시맨틱</a:t>
            </a:r>
            <a:r>
              <a:rPr lang="ko-KR" altLang="en-US" sz="2000" b="0" i="0" strike="noStrike" dirty="0">
                <a:solidFill>
                  <a:schemeClr val="tx2"/>
                </a:solidFill>
                <a:effectLst/>
                <a:latin typeface="Open Sans" panose="020B0606030504020204" pitchFamily="34" charset="0"/>
                <a:hlinkClick r:id="rId2" tooltip="시맨틱 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웹</a:t>
            </a:r>
            <a:r>
              <a:rPr lang="ko-KR" altLang="en-US" sz="20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 기술을 이용하여 웹페이지에 담긴 내용을 이해하고 개인 맞춤형 정보를 제공할 수 있는 </a:t>
            </a:r>
            <a:r>
              <a:rPr lang="ko-KR" altLang="en-US" sz="20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인공지능형 웹</a:t>
            </a:r>
            <a:r>
              <a:rPr lang="ko-KR" altLang="en-US" sz="2000" b="0" i="0" dirty="0">
                <a:solidFill>
                  <a:srgbClr val="373A3C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ko-KR" sz="2000" b="0" i="0" dirty="0">
                <a:solidFill>
                  <a:srgbClr val="373A3C"/>
                </a:solidFill>
                <a:effectLst/>
                <a:latin typeface="Open Sans" panose="020B0606030504020204" pitchFamily="34" charset="0"/>
              </a:rPr>
              <a:t>(‘98, </a:t>
            </a:r>
            <a:r>
              <a:rPr lang="ko-KR" altLang="en-US" sz="2000" dirty="0" err="1">
                <a:solidFill>
                  <a:srgbClr val="373A3C"/>
                </a:solidFill>
                <a:latin typeface="Open Sans" panose="020B0606030504020204" pitchFamily="34" charset="0"/>
              </a:rPr>
              <a:t>버</a:t>
            </a:r>
            <a:r>
              <a:rPr lang="ko-KR" altLang="en-US" sz="2000" b="0" i="0" dirty="0" err="1">
                <a:solidFill>
                  <a:srgbClr val="373A3C"/>
                </a:solidFill>
                <a:effectLst/>
                <a:latin typeface="Open Sans" panose="020B0606030504020204" pitchFamily="34" charset="0"/>
              </a:rPr>
              <a:t>너스</a:t>
            </a:r>
            <a:r>
              <a:rPr lang="ko-KR" altLang="en-US" sz="2000" b="0" i="0" dirty="0">
                <a:solidFill>
                  <a:srgbClr val="373A3C"/>
                </a:solidFill>
                <a:effectLst/>
                <a:latin typeface="Open Sans" panose="020B0606030504020204" pitchFamily="34" charset="0"/>
              </a:rPr>
              <a:t> 리</a:t>
            </a:r>
            <a:r>
              <a:rPr lang="en-US" altLang="ko-KR" sz="2000" b="0" i="0" dirty="0">
                <a:solidFill>
                  <a:srgbClr val="373A3C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r>
              <a:rPr lang="ko-KR" altLang="en-US" sz="2000" dirty="0" err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챗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(Chat) GPT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등장 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000" b="1" i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생성형 인공지능</a:t>
            </a:r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곧 웹</a:t>
            </a:r>
            <a:r>
              <a:rPr lang="en-US" altLang="ko-KR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3.0 ?</a:t>
            </a:r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공정과 분배의 웹</a:t>
            </a:r>
            <a:r>
              <a:rPr lang="en-US" altLang="ko-KR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3.0 </a:t>
            </a:r>
            <a:r>
              <a:rPr lang="ko-KR" altLang="en-US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시대에 적합한 기술이자 핵심 서비스</a:t>
            </a:r>
            <a:endParaRPr lang="en-US" altLang="ko-KR" sz="1950" b="0" i="0" dirty="0">
              <a:solidFill>
                <a:srgbClr val="242424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950" b="0" i="0" dirty="0" err="1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챗</a:t>
            </a:r>
            <a:r>
              <a:rPr lang="en-US" altLang="ko-KR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GPT</a:t>
            </a:r>
            <a:r>
              <a:rPr lang="ko-KR" altLang="en-US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범용 목적으로 활용 가능</a:t>
            </a:r>
            <a:r>
              <a:rPr lang="en-US" altLang="ko-KR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게임 </a:t>
            </a:r>
            <a:r>
              <a:rPr lang="ko-KR" altLang="en-US" sz="1950" b="0" i="0" dirty="0" err="1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체인저가</a:t>
            </a:r>
            <a:r>
              <a:rPr lang="ko-KR" altLang="en-US" sz="195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될 수 있음</a:t>
            </a:r>
            <a:endParaRPr lang="en-US" altLang="ko-KR" sz="1950" b="0" i="0" dirty="0">
              <a:solidFill>
                <a:srgbClr val="242424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10CF3B1-92A2-155A-1E15-48557B9C4807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820741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웹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3.0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의 문제점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7F15D521-44D3-A25A-CB59-5A815256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31" y="884419"/>
            <a:ext cx="10844044" cy="5782783"/>
          </a:xfrm>
        </p:spPr>
        <p:txBody>
          <a:bodyPr/>
          <a:lstStyle/>
          <a:p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루나 사태로 더욱 중요해진 신뢰와 책임 </a:t>
            </a:r>
            <a:r>
              <a:rPr lang="en-US" altLang="ko-KR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(’22.5.12)</a:t>
            </a:r>
            <a:endParaRPr lang="en-US" altLang="ko-KR" sz="2000" b="0" i="0" dirty="0">
              <a:solidFill>
                <a:schemeClr val="tx2"/>
              </a:solidFill>
              <a:effectLst/>
              <a:latin typeface="Open Sans" panose="020B0606030504020204" pitchFamily="34" charset="0"/>
            </a:endParaRPr>
          </a:p>
          <a:p>
            <a:r>
              <a:rPr lang="ko-KR" altLang="en-US" sz="2000" dirty="0" err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테라폼랩스가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만든 암호 화폐 테라 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테라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=1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달러 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000" dirty="0" err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스테이블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코인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/>
            <a:r>
              <a:rPr lang="ko-KR" altLang="en-US" sz="180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현금이나 채권 등의 담보물 없이</a:t>
            </a:r>
            <a:r>
              <a:rPr lang="en-US" altLang="ko-KR" sz="180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알고리즘이 다른 암호 화폐로 테라를 사고 팔아 통화량 조절</a:t>
            </a:r>
            <a:endParaRPr lang="en-US" altLang="ko-KR" sz="1800" b="0" i="0" dirty="0">
              <a:solidFill>
                <a:srgbClr val="242424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테라의 유일한 담보는 참여자의 신뢰</a:t>
            </a:r>
            <a:r>
              <a:rPr lang="en-US" altLang="ko-KR" sz="1800" b="0" i="0" dirty="0">
                <a:solidFill>
                  <a:srgbClr val="24242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rgbClr val="24242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신뢰가 무너지면서 죽음이 소용돌이 시작</a:t>
            </a:r>
            <a:endParaRPr lang="en-US" altLang="ko-KR" sz="1800" dirty="0">
              <a:solidFill>
                <a:srgbClr val="24242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아무도 책임지지 않는 탈중앙화의 민 낯</a:t>
            </a:r>
            <a:endParaRPr lang="en-US" altLang="ko-KR" sz="2000" b="0" i="0" dirty="0">
              <a:solidFill>
                <a:schemeClr val="tx2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 err="1"/>
              <a:t>탈중앙화된</a:t>
            </a:r>
            <a:r>
              <a:rPr lang="ko-KR" altLang="en-US" sz="1800" dirty="0"/>
              <a:t> 웹</a:t>
            </a:r>
            <a:r>
              <a:rPr lang="en-US" altLang="ko-KR" sz="1800" dirty="0"/>
              <a:t>3.0</a:t>
            </a:r>
            <a:r>
              <a:rPr lang="ko-KR" altLang="en-US" sz="1800" dirty="0"/>
              <a:t>에서는  최후의 대부자가 존재하지 않음</a:t>
            </a:r>
            <a:r>
              <a:rPr lang="en-US" altLang="ko-KR" sz="1800" dirty="0"/>
              <a:t>, </a:t>
            </a:r>
            <a:r>
              <a:rPr lang="ko-KR" altLang="en-US" sz="1800" dirty="0"/>
              <a:t>즉 책임질 개인도 정부도 없음</a:t>
            </a:r>
            <a:endParaRPr lang="en-US" altLang="ko-KR" sz="1800" dirty="0"/>
          </a:p>
          <a:p>
            <a:pPr lvl="1"/>
            <a:r>
              <a:rPr lang="ko-KR" altLang="en-US" sz="1800" dirty="0"/>
              <a:t>웹</a:t>
            </a:r>
            <a:r>
              <a:rPr lang="en-US" altLang="ko-KR" sz="1800" dirty="0"/>
              <a:t>3.0</a:t>
            </a:r>
            <a:r>
              <a:rPr lang="ko-KR" altLang="en-US" sz="1800" dirty="0"/>
              <a:t>은 가치에 대한 커뮤니티의 믿음에 기반하고 있으나</a:t>
            </a:r>
            <a:r>
              <a:rPr lang="en-US" altLang="ko-KR" sz="1800" dirty="0"/>
              <a:t>, </a:t>
            </a:r>
            <a:r>
              <a:rPr lang="ko-KR" altLang="en-US" sz="1800" dirty="0"/>
              <a:t>모두의 신뢰가 깨질 때</a:t>
            </a:r>
            <a:r>
              <a:rPr lang="en-US" altLang="ko-KR" sz="1800" dirty="0"/>
              <a:t>, </a:t>
            </a:r>
            <a:r>
              <a:rPr lang="ko-KR" altLang="en-US" sz="1800" dirty="0"/>
              <a:t>혹은 의도적으로 그 신뢰를 깨는 세력이 등장할 때 허무하게 무너질 수 있음</a:t>
            </a:r>
            <a:endParaRPr lang="en-US" altLang="ko-KR" sz="1800" dirty="0"/>
          </a:p>
          <a:p>
            <a:r>
              <a:rPr lang="ko-KR" altLang="en-US" sz="2000" dirty="0">
                <a:solidFill>
                  <a:schemeClr val="tx2"/>
                </a:solidFill>
              </a:rPr>
              <a:t>루나 사태로 얻은 교훈</a:t>
            </a:r>
            <a:endParaRPr lang="en-US" altLang="ko-KR" sz="2000" dirty="0">
              <a:solidFill>
                <a:schemeClr val="tx2"/>
              </a:solidFill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</a:rPr>
              <a:t>웹</a:t>
            </a:r>
            <a:r>
              <a:rPr lang="en-US" altLang="ko-KR" sz="1800" dirty="0">
                <a:solidFill>
                  <a:schemeClr val="tx1"/>
                </a:solidFill>
              </a:rPr>
              <a:t>3.0</a:t>
            </a:r>
            <a:r>
              <a:rPr lang="ko-KR" altLang="en-US" sz="1800" dirty="0">
                <a:solidFill>
                  <a:schemeClr val="tx1"/>
                </a:solidFill>
              </a:rPr>
              <a:t>이 앞으로 생태계를 조성하고 확장하기 위해 필요한 것은 탈중앙화가 아닌 바로 신뢰라는 점</a:t>
            </a:r>
            <a:endParaRPr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473108F-C247-B9C3-CCE9-3C7608E3BE47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298647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메타버스와 웹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3.0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의 관계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7F15D521-44D3-A25A-CB59-5A815256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3" y="838871"/>
            <a:ext cx="11221790" cy="5866058"/>
          </a:xfrm>
        </p:spPr>
        <p:txBody>
          <a:bodyPr/>
          <a:lstStyle/>
          <a:p>
            <a:r>
              <a:rPr lang="ko-KR" altLang="en-US" sz="2000" b="0" i="0" dirty="0">
                <a:solidFill>
                  <a:schemeClr val="tx2"/>
                </a:solidFill>
                <a:effectLst/>
                <a:latin typeface="Roboto" panose="020B0604020202020204" pitchFamily="2" charset="0"/>
              </a:rPr>
              <a:t>메타버스라는 가상 현실 기술에 초점을 맞춘 디지털 플랫폼을 의미</a:t>
            </a:r>
            <a:endParaRPr lang="en-US" altLang="ko-KR" sz="2000" b="0" i="0" dirty="0">
              <a:solidFill>
                <a:schemeClr val="tx2"/>
              </a:solidFill>
              <a:effectLst/>
              <a:latin typeface="Roboto" panose="020B0604020202020204" pitchFamily="2" charset="0"/>
            </a:endParaRPr>
          </a:p>
          <a:p>
            <a:pPr lvl="1"/>
            <a:r>
              <a:rPr lang="ko-KR" altLang="en-US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메타버스는 웹</a:t>
            </a:r>
            <a:r>
              <a:rPr lang="en-US" altLang="ko-KR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3.0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의</a:t>
            </a:r>
            <a:r>
              <a:rPr lang="en-US" altLang="ko-KR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몰입형 </a:t>
            </a:r>
            <a:r>
              <a:rPr lang="en-US" altLang="ko-KR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3D </a:t>
            </a:r>
            <a:r>
              <a:rPr lang="ko-KR" altLang="en-US" sz="1800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인터페이스 플랫폼</a:t>
            </a:r>
          </a:p>
          <a:p>
            <a:pPr lvl="1"/>
            <a:r>
              <a:rPr lang="ko-KR" altLang="en-US" sz="1800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사용자가 </a:t>
            </a:r>
            <a:r>
              <a:rPr lang="en-US" altLang="ko-KR" sz="1800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‘</a:t>
            </a:r>
            <a:r>
              <a:rPr lang="ko-KR" altLang="en-US" sz="1800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디지털 영역</a:t>
            </a:r>
            <a:r>
              <a:rPr lang="en-US" altLang="ko-KR" sz="1800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’</a:t>
            </a:r>
            <a:r>
              <a:rPr lang="ko-KR" altLang="en-US" sz="1800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에 진입할 수 있는 가상 공간을 제공</a:t>
            </a:r>
            <a:endParaRPr lang="en-US" altLang="ko-KR" sz="18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lvl="1"/>
            <a:r>
              <a:rPr lang="ko-KR" altLang="en-US" sz="1800" b="0" i="0" dirty="0">
                <a:solidFill>
                  <a:srgbClr val="242424"/>
                </a:solidFill>
                <a:effectLst/>
                <a:latin typeface="Noto Sans KR"/>
              </a:rPr>
              <a:t>또한</a:t>
            </a:r>
            <a:r>
              <a:rPr lang="en-US" altLang="ko-KR" sz="1800" b="0" i="0" dirty="0">
                <a:solidFill>
                  <a:srgbClr val="242424"/>
                </a:solidFill>
                <a:effectLst/>
                <a:latin typeface="Noto Sans KR"/>
              </a:rPr>
              <a:t>, </a:t>
            </a:r>
            <a:r>
              <a:rPr lang="ko-KR" altLang="en-US" sz="1800" b="0" i="0" dirty="0">
                <a:solidFill>
                  <a:srgbClr val="242424"/>
                </a:solidFill>
                <a:effectLst/>
                <a:latin typeface="Noto Sans KR"/>
              </a:rPr>
              <a:t>가상경제가 구현될 핵심 공간 </a:t>
            </a:r>
            <a:r>
              <a:rPr lang="en-US" altLang="ko-KR" sz="1800" b="0" i="0" dirty="0">
                <a:solidFill>
                  <a:srgbClr val="242424"/>
                </a:solidFill>
                <a:effectLst/>
                <a:latin typeface="Noto Sans KR"/>
              </a:rPr>
              <a:t>(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DeFi, NFT, DAO,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토큰 등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endParaRPr lang="en-US" altLang="ko-KR" sz="1800" dirty="0">
              <a:solidFill>
                <a:srgbClr val="0000CC"/>
              </a:solidFill>
            </a:endParaRPr>
          </a:p>
          <a:p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DeFi, NFT, DAO, </a:t>
            </a:r>
            <a:r>
              <a:rPr lang="en-US" altLang="ko-KR" sz="2000" dirty="0" err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DApp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DEX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포괄하는 개념</a:t>
            </a:r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이더리움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플랫폼 상에서 스마트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컨트랙트를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활용하여 구현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(Solidity :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고유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프로그램밍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언어 사용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/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카르다노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솔라나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코스모스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폴카닷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아발란체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메인 넷을 가진 다른 블록체인으로도 구현 가능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Verdana" panose="020B0604030504040204" pitchFamily="34" charset="0"/>
              <a:buChar char="−"/>
            </a:pP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22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기준으로 등록된 </a:t>
            </a:r>
            <a:r>
              <a:rPr lang="en-US" altLang="ko-KR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DApp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개수는 약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4,000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여개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앱스토어의 경우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220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만개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2">
              <a:lnSpc>
                <a:spcPct val="150000"/>
              </a:lnSpc>
              <a:buFont typeface="Verdana" panose="020B0604030504040204" pitchFamily="34" charset="0"/>
              <a:buChar char="−"/>
            </a:pPr>
            <a:endParaRPr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</a:pPr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</a:pPr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74675" lvl="2" indent="0">
              <a:buNone/>
            </a:pPr>
            <a:r>
              <a:rPr lang="en-US" altLang="ko-KR" sz="14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lvl="2"/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/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/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/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/>
            <a:endParaRPr lang="en-US" altLang="ko-KR" sz="14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BEA771-3A7D-ACDB-52AA-38E94722C5D5}"/>
              </a:ext>
            </a:extLst>
          </p:cNvPr>
          <p:cNvSpPr txBox="1"/>
          <p:nvPr/>
        </p:nvSpPr>
        <p:spPr>
          <a:xfrm>
            <a:off x="3516552" y="4838834"/>
            <a:ext cx="8263072" cy="134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lvl="2" indent="0">
              <a:lnSpc>
                <a:spcPct val="150000"/>
              </a:lnSpc>
              <a:buNone/>
            </a:pP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DApp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이더리움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이오스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같은 플랫폼 코인 위에서 작동하는 탈중앙화 분산 애플리케이션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en-US" altLang="ko-KR" sz="14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74675" lvl="2" indent="0">
              <a:lnSpc>
                <a:spcPct val="150000"/>
              </a:lnSpc>
              <a:buNone/>
            </a:pP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Audius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음악 공유 및 스트리밍 프로토콜</a:t>
            </a:r>
            <a:r>
              <a:rPr lang="en-US" altLang="ko-KR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Odysee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유튜브</a:t>
            </a:r>
            <a:r>
              <a:rPr lang="en-US" altLang="ko-KR" sz="1400" b="0" i="0" dirty="0">
                <a:solidFill>
                  <a:srgbClr val="1E1E1E"/>
                </a:solidFill>
                <a:effectLst/>
                <a:latin typeface="Apple SD Gothic Neo"/>
              </a:rPr>
              <a:t>)</a:t>
            </a:r>
            <a:r>
              <a:rPr lang="ko-KR" altLang="en-US" sz="1400" b="0" i="0" dirty="0">
                <a:solidFill>
                  <a:srgbClr val="1E1E1E"/>
                </a:solidFill>
                <a:effectLst/>
                <a:latin typeface="Apple SD Gothic Neo"/>
              </a:rPr>
              <a:t> 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</a:t>
            </a:r>
            <a:endParaRPr lang="en-US" altLang="ko-KR" sz="1400" b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74675" lvl="2" indent="0">
              <a:lnSpc>
                <a:spcPct val="150000"/>
              </a:lnSpc>
              <a:buNone/>
            </a:pP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DAO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탈중앙화 자율조직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Constitution DAO, Heritage DAO,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Metafactory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574675" lvl="2" indent="0">
              <a:lnSpc>
                <a:spcPct val="150000"/>
              </a:lnSpc>
              <a:buNone/>
            </a:pP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DEX : 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탈중앙화 거래소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Uniswap,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Pancakeswap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Bakeryswap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400" b="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Sushiswap</a:t>
            </a:r>
            <a:r>
              <a:rPr lang="en-US" altLang="ko-KR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ko-KR" altLang="en-US" sz="1400" b="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5BF40DF-1B2C-E1D5-E616-E03B22D2822E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925408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53071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메타버스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 • AI (ChatGPT) •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 웹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3.0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과의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관계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E70360-FC1A-9014-4B4D-2A337914EF41}"/>
              </a:ext>
            </a:extLst>
          </p:cNvPr>
          <p:cNvCxnSpPr>
            <a:cxnSpLocks/>
          </p:cNvCxnSpPr>
          <p:nvPr/>
        </p:nvCxnSpPr>
        <p:spPr>
          <a:xfrm>
            <a:off x="496401" y="672883"/>
            <a:ext cx="1057464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859B66-3122-DF12-D0B1-F0BDD8937BF8}"/>
              </a:ext>
            </a:extLst>
          </p:cNvPr>
          <p:cNvSpPr txBox="1"/>
          <p:nvPr/>
        </p:nvSpPr>
        <p:spPr>
          <a:xfrm>
            <a:off x="7416516" y="1801415"/>
            <a:ext cx="4464916" cy="11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LLM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문장 뿐 아니라 이미지</a:t>
            </a: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 등 다양한 디지털 컨텐츠 생성 </a:t>
            </a: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(generative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AI) 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       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 생태계에 필요</a:t>
            </a:r>
            <a:r>
              <a:rPr lang="en-US" altLang="ko-KR" dirty="0">
                <a:solidFill>
                  <a:schemeClr val="tx2"/>
                </a:solidFill>
                <a:latin typeface="맑은 고딕" panose="020B0503020000020004" pitchFamily="50" charset="-127"/>
              </a:rPr>
              <a:t> 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DA31C-779D-580C-FFEC-66F6C865102A}"/>
              </a:ext>
            </a:extLst>
          </p:cNvPr>
          <p:cNvSpPr txBox="1"/>
          <p:nvPr/>
        </p:nvSpPr>
        <p:spPr>
          <a:xfrm>
            <a:off x="7793173" y="3221936"/>
            <a:ext cx="4162041" cy="305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LLM</a:t>
            </a:r>
            <a:r>
              <a:rPr lang="en-US" altLang="ko-KR" sz="16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Large Language Model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대규모 데이터 세트에서 얻은 지식을 기반으로 텍스트와 다양한 콘텐츠를 인식하고 요약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번역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예측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i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생성할 수 있는 딥 러닝 알고리즘</a:t>
            </a:r>
            <a:endParaRPr lang="en-US" altLang="ko-KR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AGI</a:t>
            </a:r>
            <a:r>
              <a:rPr lang="en-US" altLang="ko-KR" sz="16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Artificial General Intelligence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0" i="0" u="none" strike="noStrike" dirty="0">
                <a:solidFill>
                  <a:schemeClr val="accent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인간</a:t>
            </a:r>
            <a:r>
              <a:rPr lang="ko-KR" altLang="en-US" sz="1400" b="0" i="0" dirty="0">
                <a:solidFill>
                  <a:schemeClr val="accent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할 수 있는 어떠한 지적인 업무도 성공적으로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해낼 수 있는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가상적인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기계의 지능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86BB5-EE11-7ACA-B57F-0EB4A36E2798}"/>
              </a:ext>
            </a:extLst>
          </p:cNvPr>
          <p:cNvSpPr txBox="1"/>
          <p:nvPr/>
        </p:nvSpPr>
        <p:spPr>
          <a:xfrm>
            <a:off x="8801100" y="6401737"/>
            <a:ext cx="339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https://brunch.co.kr/@ioojoo/244</a:t>
            </a:r>
            <a:endParaRPr lang="ko-KR" altLang="en-US" sz="12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A64FF2F-304C-01AB-27D9-CDDC998D3BA3}"/>
              </a:ext>
            </a:extLst>
          </p:cNvPr>
          <p:cNvSpPr/>
          <p:nvPr/>
        </p:nvSpPr>
        <p:spPr bwMode="auto">
          <a:xfrm>
            <a:off x="1446221" y="5688724"/>
            <a:ext cx="5970295" cy="691317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Virtual Economy </a:t>
            </a:r>
          </a:p>
          <a:p>
            <a:pPr algn="ctr"/>
            <a:r>
              <a:rPr lang="en-US" altLang="ko-KR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(Token economy, Creator economy, Avatar economy)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 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4D460EC-A20B-AC0F-2A60-22D14F477032}"/>
              </a:ext>
            </a:extLst>
          </p:cNvPr>
          <p:cNvSpPr/>
          <p:nvPr/>
        </p:nvSpPr>
        <p:spPr bwMode="auto">
          <a:xfrm>
            <a:off x="1844663" y="4260228"/>
            <a:ext cx="5108330" cy="10208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Infra</a:t>
            </a:r>
          </a:p>
          <a:p>
            <a:pPr algn="ctr"/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Data, 5G∙6G, Cloud, 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분산형</a:t>
            </a: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Cloud</a:t>
            </a:r>
            <a:r>
              <a:rPr lang="ko-KR" altLang="en-US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endParaRPr lang="ko-KR" altLang="en-US" sz="16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B551226-272B-7ACB-E995-1CC8813DD67B}"/>
              </a:ext>
            </a:extLst>
          </p:cNvPr>
          <p:cNvSpPr/>
          <p:nvPr/>
        </p:nvSpPr>
        <p:spPr bwMode="auto">
          <a:xfrm>
            <a:off x="2140085" y="3221936"/>
            <a:ext cx="4604522" cy="10289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바탕" panose="02030604000101010101" pitchFamily="18" charset="-127"/>
              </a:rPr>
              <a:t>Core Tech</a:t>
            </a:r>
          </a:p>
          <a:p>
            <a:pPr algn="ctr"/>
            <a:r>
              <a:rPr lang="en-US" altLang="ko-KR" sz="16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바탕" panose="02030604000101010101" pitchFamily="18" charset="-127"/>
              </a:rPr>
              <a:t>Blockchain, LLM 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바탕" panose="02030604000101010101" pitchFamily="18" charset="-127"/>
              </a:rPr>
              <a:t>(Token, NFT, AGI)</a:t>
            </a:r>
          </a:p>
          <a:p>
            <a:pPr algn="ctr"/>
            <a:r>
              <a:rPr kumimoji="0" lang="ko-KR" altLang="en-US" sz="1400" b="1" i="0" u="none" strike="noStrike" cap="none" normalizeH="0" baseline="0" dirty="0">
                <a:ln>
                  <a:noFill/>
                </a:ln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바탕" panose="02030604000101010101" pitchFamily="18" charset="-127"/>
              </a:rPr>
              <a:t>메타버스내 고도화된 서비스 제공과 자연스러운 대화</a:t>
            </a:r>
            <a:endParaRPr kumimoji="0" lang="ko-KR" altLang="en-US" sz="1400" b="1" i="0" u="none" strike="noStrike" cap="none" normalizeH="0" baseline="0" dirty="0">
              <a:ln>
                <a:noFill/>
              </a:ln>
              <a:effectLst/>
              <a:latin typeface="Optima" pitchFamily="2" charset="2"/>
              <a:ea typeface="HY헤드라인M" pitchFamily="18" charset="-127"/>
              <a:cs typeface="Arial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E89B81F-39F8-1D77-C791-17D3EF6D532D}"/>
              </a:ext>
            </a:extLst>
          </p:cNvPr>
          <p:cNvSpPr/>
          <p:nvPr/>
        </p:nvSpPr>
        <p:spPr bwMode="auto">
          <a:xfrm>
            <a:off x="2393004" y="2183645"/>
            <a:ext cx="4156891" cy="1028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플랫폼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UX</a:t>
            </a:r>
          </a:p>
          <a:p>
            <a:pPr algn="ctr"/>
            <a:r>
              <a:rPr lang="en-US" altLang="ko-KR" sz="16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Metaverse, Conversational UI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(Avatar, Generative AI)</a:t>
            </a:r>
          </a:p>
          <a:p>
            <a:pPr algn="ctr"/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새로운 세상을 실현하기 위한 시공간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A82276D-ECE1-899E-788A-8CE0A3063954}"/>
              </a:ext>
            </a:extLst>
          </p:cNvPr>
          <p:cNvSpPr/>
          <p:nvPr/>
        </p:nvSpPr>
        <p:spPr bwMode="auto">
          <a:xfrm>
            <a:off x="2568102" y="1121859"/>
            <a:ext cx="3639266" cy="10617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공정과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분배의 가치철학</a:t>
            </a:r>
            <a:endParaRPr lang="en-US" altLang="ko-KR" sz="16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6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Web3</a:t>
            </a:r>
          </a:p>
          <a:p>
            <a:pPr algn="ctr"/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같이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키워서 공정하게 가치를 나누는 세상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7E18CCC-E18E-1771-F042-67D217CEA623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3C55AD1-D839-7FBE-EB30-D3EB6881598E}"/>
              </a:ext>
            </a:extLst>
          </p:cNvPr>
          <p:cNvCxnSpPr/>
          <p:nvPr/>
        </p:nvCxnSpPr>
        <p:spPr bwMode="auto">
          <a:xfrm flipV="1">
            <a:off x="1663430" y="5281039"/>
            <a:ext cx="1449421" cy="40768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FCE8C0B2-8020-B789-B561-BCFE5331A36A}"/>
              </a:ext>
            </a:extLst>
          </p:cNvPr>
          <p:cNvCxnSpPr/>
          <p:nvPr/>
        </p:nvCxnSpPr>
        <p:spPr bwMode="auto">
          <a:xfrm>
            <a:off x="5505855" y="5290377"/>
            <a:ext cx="1702341" cy="39834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299317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3A01143-B527-0DE4-3E2B-AAF0D832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838870"/>
            <a:ext cx="11047379" cy="4608618"/>
          </a:xfrm>
        </p:spPr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 구현을 위한 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AR, VR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몰입형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(Immersive)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기술은 여전히 진화 중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생성형 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AI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접목된 다양한 서비스 등장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스노우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크래쉬의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메타버스에 등장하는 </a:t>
            </a:r>
            <a:r>
              <a:rPr lang="ko-KR" altLang="en-US" sz="18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사서 데몬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(NPC)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이미 생성형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AI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기능을 하고 있음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LLM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기반의 생성형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(Generative)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AI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메타버스 생태계 확산에 기여할 것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ko-KR" altLang="en-US" sz="2000" dirty="0">
                <a:solidFill>
                  <a:schemeClr val="tx2"/>
                </a:solidFill>
              </a:rPr>
              <a:t>미래 인터넷 서비스는 공정과 분배의 가치 철학을 추구하기 위해 궁극적으로 메타버스와 웹</a:t>
            </a:r>
            <a:r>
              <a:rPr lang="en-US" altLang="ko-KR" sz="2000" dirty="0">
                <a:solidFill>
                  <a:schemeClr val="tx2"/>
                </a:solidFill>
              </a:rPr>
              <a:t>3.0</a:t>
            </a:r>
            <a:r>
              <a:rPr lang="ko-KR" altLang="en-US" sz="2000" dirty="0">
                <a:solidFill>
                  <a:schemeClr val="tx2"/>
                </a:solidFill>
              </a:rPr>
              <a:t>을</a:t>
            </a:r>
            <a:r>
              <a:rPr lang="en-US" altLang="ko-KR" sz="2000" dirty="0">
                <a:solidFill>
                  <a:schemeClr val="tx2"/>
                </a:solidFill>
              </a:rPr>
              <a:t> </a:t>
            </a:r>
            <a:r>
              <a:rPr lang="ko-KR" altLang="en-US" sz="2000" dirty="0">
                <a:solidFill>
                  <a:schemeClr val="tx2"/>
                </a:solidFill>
              </a:rPr>
              <a:t>향하고 있음</a:t>
            </a:r>
            <a:endParaRPr lang="en-US" altLang="ko-KR" sz="2000" dirty="0">
              <a:solidFill>
                <a:schemeClr val="tx2"/>
              </a:solidFill>
            </a:endParaRPr>
          </a:p>
          <a:p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즉</a:t>
            </a:r>
            <a:r>
              <a:rPr lang="en-US" altLang="ko-KR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lang="en-US" altLang="ko-KR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3.0 </a:t>
            </a:r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기술이 안전하고 투명한 거래와 서비스 방법을 제공하면</a:t>
            </a:r>
            <a:r>
              <a:rPr lang="en-US" altLang="ko-KR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0" i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기반으로 메타버스로 정의되는 서비스 간 자유롭게 이동할 수 있는 가상공간이 만들어지면서 새로운 인터넷 생태계가 형성</a:t>
            </a:r>
            <a:endParaRPr lang="ko-KR" altLang="en-US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42504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메타버스의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미래 </a:t>
            </a:r>
          </a:p>
        </p:txBody>
      </p: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7E97CB54-7AF2-EBDD-D17E-AABC7455EEDC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8E5B1B8C-7FF9-10B0-1ED9-6C5BF8FC0710}"/>
              </a:ext>
            </a:extLst>
          </p:cNvPr>
          <p:cNvSpPr/>
          <p:nvPr/>
        </p:nvSpPr>
        <p:spPr>
          <a:xfrm>
            <a:off x="10186870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메타버스와 웹</a:t>
            </a:r>
            <a:r>
              <a:rPr lang="en-US" altLang="ko-KR" sz="1400" dirty="0"/>
              <a:t>3.0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705419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03A01143-B527-0DE4-3E2B-AAF0D832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3" y="838870"/>
            <a:ext cx="11052177" cy="5114457"/>
          </a:xfrm>
        </p:spPr>
        <p:txBody>
          <a:bodyPr/>
          <a:lstStyle/>
          <a:p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메타버스는 현실과 같은 가상세계를 의미  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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일종의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철학적 의미</a:t>
            </a:r>
            <a:endParaRPr lang="ko-KR" altLang="en-US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기술과 서비스의 결합체</a:t>
            </a:r>
            <a:endParaRPr kumimoji="1"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완성도가 비교적 높은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디지털트윈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휴먼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Virtual Production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등의 분야는 더욱 활성화</a:t>
            </a:r>
            <a:endParaRPr kumimoji="1"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AR, VR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등의 몰입형 기술은 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솔루션 개발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하드웨어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엔진 등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 함께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원천 기술 개발과 확보가 중요</a:t>
            </a:r>
            <a:endParaRPr kumimoji="1" lang="en-US" altLang="ko-KR" sz="1800" dirty="0">
              <a:solidFill>
                <a:srgbClr val="1B115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kumimoji="1"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생성형</a:t>
            </a:r>
            <a:r>
              <a:rPr kumimoji="1"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AI</a:t>
            </a:r>
            <a:r>
              <a:rPr kumimoji="1"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접목된 다양한</a:t>
            </a:r>
            <a:r>
              <a:rPr kumimoji="1"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 개발이 필요 </a:t>
            </a:r>
            <a:endParaRPr kumimoji="1"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위주의 서비스 개발이 아니라 사용자의 수요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니즈</a:t>
            </a:r>
            <a:r>
              <a:rPr kumimoji="1" lang="en-US" altLang="ko-KR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800" dirty="0">
                <a:solidFill>
                  <a:srgbClr val="1B1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맞춘 서비스 개발과 비즈니스 모델이 필요함</a:t>
            </a:r>
            <a:endParaRPr kumimoji="1" lang="en-US" altLang="ko-KR" sz="1800" dirty="0">
              <a:solidFill>
                <a:srgbClr val="1B115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완전한 메타버스 세계는 아직 구현 된 적도 없고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소설이나 영화속에서나 가능한 개념</a:t>
            </a:r>
            <a:endParaRPr kumimoji="1"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죽거나 살 일이 없음 </a:t>
            </a:r>
            <a:endParaRPr kumimoji="1"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생성형 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AI,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웹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3.0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분야 기술 패권을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위해서는 결국 </a:t>
            </a:r>
            <a:r>
              <a:rPr kumimoji="1" lang="ko-KR" altLang="en-US" sz="2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소프트웨어 인재 양성이 시급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33423" y="107804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</a:rPr>
              <a:t>결 론</a:t>
            </a:r>
            <a:endParaRPr lang="ko-KR" altLang="en-US" b="1" dirty="0">
              <a:solidFill>
                <a:schemeClr val="tx2"/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6B1322AC-524A-A1B0-A84B-CDCEADCACDEE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2D0EB057-61C4-5FB0-F9C1-DD057B3A6F8E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결 론</a:t>
            </a:r>
          </a:p>
        </p:txBody>
      </p:sp>
    </p:spTree>
    <p:extLst>
      <p:ext uri="{BB962C8B-B14F-4D97-AF65-F5344CB8AC3E}">
        <p14:creationId xmlns:p14="http://schemas.microsoft.com/office/powerpoint/2010/main" val="89784730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9C32546-826D-4E19-96F0-88313339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42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F34F39D-16C2-4A17-B96D-D97AF89A3984}"/>
              </a:ext>
            </a:extLst>
          </p:cNvPr>
          <p:cNvSpPr/>
          <p:nvPr/>
        </p:nvSpPr>
        <p:spPr>
          <a:xfrm>
            <a:off x="571609" y="1067571"/>
            <a:ext cx="2186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4400" b="1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</a:t>
            </a:r>
            <a:r>
              <a:rPr lang="en-US" altLang="ko-KR" sz="2800" b="1" kern="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ONTENTS</a:t>
            </a:r>
            <a:endParaRPr lang="ko-KR" altLang="en-US" sz="2800" b="1" kern="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C91849F-7F67-CE64-0CAC-C7326C1E16B6}"/>
              </a:ext>
            </a:extLst>
          </p:cNvPr>
          <p:cNvSpPr txBox="1"/>
          <p:nvPr/>
        </p:nvSpPr>
        <p:spPr>
          <a:xfrm>
            <a:off x="5819852" y="1817665"/>
            <a:ext cx="2369880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ko-KR" altLang="en-US" sz="2400" kern="0" spc="-4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메타버스 개요 </a:t>
            </a:r>
            <a:endParaRPr lang="en-US" altLang="ko-KR" sz="2400" kern="0" spc="-4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9EF88F8-8B4B-1E4D-9F65-DBA28E8A09E7}"/>
              </a:ext>
            </a:extLst>
          </p:cNvPr>
          <p:cNvSpPr txBox="1"/>
          <p:nvPr/>
        </p:nvSpPr>
        <p:spPr>
          <a:xfrm>
            <a:off x="5819852" y="2488288"/>
            <a:ext cx="2894382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ko-KR" altLang="en-US" sz="2400" kern="0" spc="-4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메타버스와 웹</a:t>
            </a:r>
            <a:r>
              <a:rPr lang="en-US" altLang="ko-KR" sz="2400" kern="0" spc="-4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3.0</a:t>
            </a:r>
            <a:r>
              <a:rPr lang="ko-KR" altLang="en-US" sz="2400" kern="0" spc="-4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endParaRPr lang="en-US" altLang="ko-KR" sz="2400" kern="0" spc="-4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57477-41A5-BF09-F7AB-268990C9B4C5}"/>
              </a:ext>
            </a:extLst>
          </p:cNvPr>
          <p:cNvSpPr txBox="1"/>
          <p:nvPr/>
        </p:nvSpPr>
        <p:spPr>
          <a:xfrm>
            <a:off x="5819852" y="3158911"/>
            <a:ext cx="1159292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ko-KR" altLang="en-US" sz="2400" kern="0" spc="-4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 론 </a:t>
            </a:r>
            <a:endParaRPr lang="en-US" altLang="ko-KR" sz="2400" kern="0" spc="-4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391390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25328" y="2855762"/>
            <a:ext cx="7174130" cy="1314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r>
              <a:rPr lang="en-US" altLang="ko-KR" sz="5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725266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5775581A-E1CA-A5C0-F7D2-90E779477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1" y="893978"/>
            <a:ext cx="7816361" cy="5401314"/>
          </a:xfrm>
        </p:spPr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스노우 </a:t>
            </a:r>
            <a:r>
              <a:rPr lang="ko-KR" altLang="en-US" sz="2000" dirty="0" err="1">
                <a:solidFill>
                  <a:srgbClr val="0000CC"/>
                </a:solidFill>
              </a:rPr>
              <a:t>크래쉬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</a:rPr>
              <a:t>미국 </a:t>
            </a:r>
            <a:r>
              <a:rPr lang="en-US" altLang="ko-KR" sz="1800" dirty="0">
                <a:solidFill>
                  <a:schemeClr val="tx1"/>
                </a:solidFill>
              </a:rPr>
              <a:t>SF </a:t>
            </a:r>
            <a:r>
              <a:rPr lang="ko-KR" altLang="en-US" sz="1800" dirty="0">
                <a:solidFill>
                  <a:schemeClr val="tx1"/>
                </a:solidFill>
              </a:rPr>
              <a:t>작가 닐 </a:t>
            </a:r>
            <a:r>
              <a:rPr lang="ko-KR" altLang="en-US" sz="1800" dirty="0" err="1">
                <a:solidFill>
                  <a:schemeClr val="tx1"/>
                </a:solidFill>
              </a:rPr>
              <a:t>스티븐슨의</a:t>
            </a:r>
            <a:r>
              <a:rPr lang="ko-KR" altLang="en-US" sz="1800" dirty="0">
                <a:solidFill>
                  <a:schemeClr val="tx1"/>
                </a:solidFill>
              </a:rPr>
              <a:t> 소설</a:t>
            </a:r>
            <a:r>
              <a:rPr lang="en-US" altLang="ko-KR" sz="1800" dirty="0">
                <a:solidFill>
                  <a:schemeClr val="tx1"/>
                </a:solidFill>
              </a:rPr>
              <a:t>, ‘92</a:t>
            </a:r>
          </a:p>
          <a:p>
            <a:pPr lvl="1"/>
            <a:r>
              <a:rPr kumimoji="1" lang="en-US" altLang="ko-KR" sz="1800" dirty="0">
                <a:solidFill>
                  <a:schemeClr val="tx1"/>
                </a:solidFill>
              </a:rPr>
              <a:t>Metaverse = Meta + Universe =&gt; </a:t>
            </a:r>
            <a:r>
              <a:rPr kumimoji="1" lang="ko-KR" altLang="en-US" sz="1800" dirty="0">
                <a:solidFill>
                  <a:schemeClr val="tx1"/>
                </a:solidFill>
              </a:rPr>
              <a:t>현실을 초월한 가상세계 최초 사용</a:t>
            </a:r>
            <a:r>
              <a:rPr kumimoji="1" lang="en-US" altLang="ko-KR" sz="18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ko-KR" altLang="en-US" sz="1800" dirty="0">
                <a:solidFill>
                  <a:schemeClr val="tx1"/>
                </a:solidFill>
              </a:rPr>
              <a:t>현실과 같은 가상 세계 </a:t>
            </a:r>
            <a:r>
              <a:rPr lang="en-US" altLang="ko-KR" sz="1800" dirty="0">
                <a:solidFill>
                  <a:srgbClr val="FF0000"/>
                </a:solidFill>
              </a:rPr>
              <a:t>‘</a:t>
            </a:r>
            <a:r>
              <a:rPr lang="ko-KR" altLang="en-US" sz="1800" dirty="0">
                <a:solidFill>
                  <a:srgbClr val="FF0000"/>
                </a:solidFill>
              </a:rPr>
              <a:t>블랙선</a:t>
            </a:r>
            <a:r>
              <a:rPr lang="en-US" altLang="ko-KR" sz="1800" dirty="0">
                <a:solidFill>
                  <a:srgbClr val="FF0000"/>
                </a:solidFill>
              </a:rPr>
              <a:t>’ </a:t>
            </a:r>
            <a:r>
              <a:rPr lang="ko-KR" altLang="en-US" sz="1800" dirty="0">
                <a:solidFill>
                  <a:schemeClr val="tx1"/>
                </a:solidFill>
              </a:rPr>
              <a:t>소개 </a:t>
            </a:r>
            <a:r>
              <a:rPr lang="en-US" altLang="ko-KR" sz="1800" dirty="0">
                <a:solidFill>
                  <a:schemeClr val="tx1"/>
                </a:solidFill>
              </a:rPr>
              <a:t>(HMD </a:t>
            </a:r>
            <a:r>
              <a:rPr lang="ko-KR" altLang="en-US" sz="1800" dirty="0">
                <a:solidFill>
                  <a:schemeClr val="tx1"/>
                </a:solidFill>
              </a:rPr>
              <a:t>착용</a:t>
            </a:r>
            <a:r>
              <a:rPr lang="en-US" altLang="ko-KR" sz="18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ko-KR" altLang="en-US" sz="1800" dirty="0">
                <a:solidFill>
                  <a:schemeClr val="tx1"/>
                </a:solidFill>
              </a:rPr>
              <a:t>이미 </a:t>
            </a:r>
            <a:r>
              <a:rPr lang="en-US" altLang="ko-KR" sz="1800" dirty="0">
                <a:solidFill>
                  <a:srgbClr val="FF0000"/>
                </a:solidFill>
              </a:rPr>
              <a:t>‘</a:t>
            </a:r>
            <a:r>
              <a:rPr lang="ko-KR" altLang="en-US" sz="1800" dirty="0">
                <a:solidFill>
                  <a:srgbClr val="FF0000"/>
                </a:solidFill>
              </a:rPr>
              <a:t>사서 데몬</a:t>
            </a:r>
            <a:r>
              <a:rPr lang="en-US" altLang="ko-KR" sz="1800" dirty="0">
                <a:solidFill>
                  <a:srgbClr val="FF0000"/>
                </a:solidFill>
              </a:rPr>
              <a:t>’ </a:t>
            </a:r>
            <a:r>
              <a:rPr lang="en-US" altLang="ko-KR" sz="1800" dirty="0">
                <a:solidFill>
                  <a:schemeClr val="tx1"/>
                </a:solidFill>
              </a:rPr>
              <a:t>(</a:t>
            </a:r>
            <a:r>
              <a:rPr lang="ko-KR" altLang="en-US" sz="1800" dirty="0">
                <a:solidFill>
                  <a:schemeClr val="tx1"/>
                </a:solidFill>
              </a:rPr>
              <a:t>일종의 </a:t>
            </a:r>
            <a:r>
              <a:rPr lang="en-US" altLang="ko-KR" sz="1800" dirty="0">
                <a:solidFill>
                  <a:schemeClr val="tx1"/>
                </a:solidFill>
              </a:rPr>
              <a:t>NPC)</a:t>
            </a:r>
            <a:r>
              <a:rPr lang="ko-KR" altLang="en-US" sz="1800" dirty="0">
                <a:solidFill>
                  <a:schemeClr val="tx1"/>
                </a:solidFill>
              </a:rPr>
              <a:t>과</a:t>
            </a: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ko-KR" altLang="en-US" sz="1800" dirty="0">
                <a:solidFill>
                  <a:schemeClr val="tx1"/>
                </a:solidFill>
              </a:rPr>
              <a:t>같이 </a:t>
            </a:r>
            <a:r>
              <a:rPr lang="ko-KR" altLang="en-US" sz="1800" dirty="0">
                <a:solidFill>
                  <a:srgbClr val="FF0000"/>
                </a:solidFill>
              </a:rPr>
              <a:t>생성형 </a:t>
            </a:r>
            <a:r>
              <a:rPr lang="en-US" altLang="ko-KR" sz="1800" dirty="0">
                <a:solidFill>
                  <a:srgbClr val="FF0000"/>
                </a:solidFill>
              </a:rPr>
              <a:t>AI </a:t>
            </a:r>
            <a:r>
              <a:rPr lang="ko-KR" altLang="en-US" sz="1800" dirty="0">
                <a:solidFill>
                  <a:schemeClr val="tx1"/>
                </a:solidFill>
              </a:rPr>
              <a:t>도입</a:t>
            </a: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ko-KR" altLang="en-US" sz="1800" dirty="0">
                <a:solidFill>
                  <a:schemeClr val="tx1"/>
                </a:solidFill>
              </a:rPr>
              <a:t> 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lvl="1"/>
            <a:endParaRPr lang="en-US" altLang="ko-KR" sz="1800" dirty="0">
              <a:solidFill>
                <a:schemeClr val="tx1"/>
              </a:solidFill>
            </a:endParaRPr>
          </a:p>
          <a:p>
            <a:pPr algn="just"/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주인공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히로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'(Hiro)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은 마피아의 해커이자 피자 배달 기사이다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그는 제 시간에 배달을 하려다 실패하고 스케이트보드 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쿠리에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 </a:t>
            </a:r>
            <a:r>
              <a:rPr lang="ko-KR" altLang="en-US" sz="1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퀵서비스"/>
              </a:rPr>
              <a:t>택배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'YT’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를 만난다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YT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는 그를 대신하여 배송을 완료하고 그들은 파트너십을 맺어 정보를 수집하고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CIC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에 판매한다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altLang="ko-KR" sz="1400" b="0" i="0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메타버스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(Metaverse)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블랙선 내에서 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히로는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레이븐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'(Raven)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이라는 남자로부터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스노 </a:t>
            </a:r>
            <a:r>
              <a:rPr lang="ko-KR" alt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크래시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'(Snow Crash)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라는 데이터 파일을 제공 받았다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그는 이것이 마약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바이러스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의 한 형태임을 암시한다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Hiro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의 친구이자 동료 해커인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＇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데이비드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'(Da5id)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는 파일에 포함된 비트맵 이미지를 보고 컴퓨터가 다운되고 데이비드는 현실 세계에서 뇌 손상을 입는다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…… (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출처 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ko-KR" alt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위키백과</a:t>
            </a:r>
            <a:r>
              <a:rPr lang="en-US" altLang="ko-KR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ko-KR" altLang="en-US" sz="1400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9D2D9D39-9844-9B26-CFAC-B8695D27157E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33423" y="107804"/>
            <a:ext cx="4656262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ea typeface="나눔스퀘어 네오 Heavy" panose="00000A00000000000000"/>
              </a:rPr>
              <a:t>메타버스</a:t>
            </a:r>
            <a:r>
              <a:rPr lang="en-US" altLang="ko-KR" b="1" dirty="0">
                <a:solidFill>
                  <a:schemeClr val="tx2"/>
                </a:solidFill>
                <a:ea typeface="나눔스퀘어 네오 Heavy" panose="00000A00000000000000"/>
              </a:rPr>
              <a:t>(Metaverse)</a:t>
            </a:r>
            <a:r>
              <a:rPr lang="ko-KR" altLang="en-US" b="1" dirty="0">
                <a:solidFill>
                  <a:schemeClr val="tx2"/>
                </a:solidFill>
                <a:ea typeface="나눔스퀘어 네오 Heavy" panose="00000A00000000000000"/>
              </a:rPr>
              <a:t>의</a:t>
            </a:r>
            <a:r>
              <a:rPr lang="en-US" altLang="ko-KR" b="1" dirty="0">
                <a:solidFill>
                  <a:schemeClr val="tx2"/>
                </a:solidFill>
                <a:ea typeface="나눔스퀘어 네오 Heavy" panose="00000A00000000000000"/>
              </a:rPr>
              <a:t> </a:t>
            </a:r>
            <a:r>
              <a:rPr lang="ko-KR" altLang="en-US" b="1" dirty="0">
                <a:solidFill>
                  <a:schemeClr val="tx2"/>
                </a:solidFill>
                <a:ea typeface="나눔스퀘어 네오 Heavy" panose="00000A00000000000000"/>
              </a:rPr>
              <a:t>등장</a:t>
            </a:r>
            <a:endParaRPr lang="ko-KR" altLang="en-US" dirty="0">
              <a:solidFill>
                <a:schemeClr val="tx2"/>
              </a:solidFill>
              <a:ea typeface="나눔스퀘어 네오 Heavy" panose="00000A00000000000000"/>
            </a:endParaRPr>
          </a:p>
        </p:txBody>
      </p:sp>
      <p:pic>
        <p:nvPicPr>
          <p:cNvPr id="73" name="그림 72" descr="텍스트, 전자기기, 회로이(가) 표시된 사진&#10;&#10;자동 생성된 설명">
            <a:extLst>
              <a:ext uri="{FF2B5EF4-FFF2-40B4-BE49-F238E27FC236}">
                <a16:creationId xmlns:a16="http://schemas.microsoft.com/office/drawing/2014/main" id="{C3BF294D-BCFA-C8FE-820C-0295AFF4B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63" y="1213580"/>
            <a:ext cx="2382522" cy="3569321"/>
          </a:xfrm>
          <a:prstGeom prst="rect">
            <a:avLst/>
          </a:prstGeom>
        </p:spPr>
      </p:pic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31015BBC-08F5-344C-539B-8AEBE03C7F06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8E53E043-D3AC-472B-4134-D239EA15A850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3AFA4-CEAA-2049-62A0-F629E813EE73}"/>
              </a:ext>
            </a:extLst>
          </p:cNvPr>
          <p:cNvSpPr txBox="1"/>
          <p:nvPr/>
        </p:nvSpPr>
        <p:spPr>
          <a:xfrm>
            <a:off x="10186869" y="6185117"/>
            <a:ext cx="174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구글이미지</a:t>
            </a:r>
            <a:endParaRPr lang="ko-KR" altLang="en-US" sz="12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5080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1CE70FBC-7BEF-FC6E-0849-17CA3A2A5E09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44661" y="133510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비교적 완전한 메타버스의 구현</a:t>
            </a:r>
          </a:p>
        </p:txBody>
      </p:sp>
      <p:pic>
        <p:nvPicPr>
          <p:cNvPr id="4" name="[레디 플레이어 원] 메인 예고편 (1080p)">
            <a:hlinkClick r:id="" action="ppaction://media"/>
            <a:extLst>
              <a:ext uri="{FF2B5EF4-FFF2-40B4-BE49-F238E27FC236}">
                <a16:creationId xmlns:a16="http://schemas.microsoft.com/office/drawing/2014/main" id="{8C6BD512-968C-0F83-BCF2-A67DDDA3E5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952" end="90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95" y="3163355"/>
            <a:ext cx="5110599" cy="2997361"/>
          </a:xfrm>
          <a:prstGeom prst="rect">
            <a:avLst/>
          </a:prstGeom>
        </p:spPr>
      </p:pic>
      <p:sp>
        <p:nvSpPr>
          <p:cNvPr id="5" name="직사각형 13">
            <a:extLst>
              <a:ext uri="{FF2B5EF4-FFF2-40B4-BE49-F238E27FC236}">
                <a16:creationId xmlns:a16="http://schemas.microsoft.com/office/drawing/2014/main" id="{C417BA79-FB69-557B-54E1-76D39AF59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695" y="5417183"/>
            <a:ext cx="6287411" cy="3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latinLnBrk="1">
              <a:lnSpc>
                <a:spcPct val="104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defRPr sz="16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63550" indent="-185738" latinLnBrk="1">
              <a:lnSpc>
                <a:spcPct val="104000"/>
              </a:lnSpc>
              <a:spcBef>
                <a:spcPct val="2000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768350" indent="-193675" latinLnBrk="1">
              <a:lnSpc>
                <a:spcPct val="104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052513" indent="-180975" latinLnBrk="1">
              <a:lnSpc>
                <a:spcPct val="104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381125" indent="-146050" latinLnBrk="1">
              <a:lnSpc>
                <a:spcPct val="104000"/>
              </a:lnSpc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1838325" indent="-146050" eaLnBrk="0" fontAlgn="base" hangingPunct="0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295525" indent="-146050" eaLnBrk="0" fontAlgn="base" hangingPunct="0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2752725" indent="-146050" eaLnBrk="0" fontAlgn="base" hangingPunct="0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209925" indent="-146050" eaLnBrk="0" fontAlgn="base" hangingPunct="0">
              <a:lnSpc>
                <a:spcPct val="104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rgbClr val="59595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ct val="0"/>
              </a:spcBef>
              <a:buClrTx/>
              <a:buSzPct val="80000"/>
              <a:buNone/>
            </a:pPr>
            <a:r>
              <a:rPr kumimoji="1" lang="en-US" altLang="ko-KR" sz="1800" b="0" dirty="0">
                <a:solidFill>
                  <a:schemeClr val="tx1"/>
                </a:solidFill>
              </a:rPr>
              <a:t>     </a:t>
            </a:r>
            <a:endParaRPr kumimoji="1" lang="ko-KR" altLang="en-US" sz="1800" b="0" dirty="0">
              <a:solidFill>
                <a:srgbClr val="1B1155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AEE24-128F-F775-BB6A-08DE302DB9C9}"/>
              </a:ext>
            </a:extLst>
          </p:cNvPr>
          <p:cNvSpPr txBox="1"/>
          <p:nvPr/>
        </p:nvSpPr>
        <p:spPr>
          <a:xfrm>
            <a:off x="9940683" y="6185117"/>
            <a:ext cx="2118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위키백과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7DC5727D-055E-FA2D-2299-B7F35ECF2AA5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9366367C-FF9D-A5DE-86D2-6E3D9E0B7581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  <p:sp>
        <p:nvSpPr>
          <p:cNvPr id="10" name="내용 개체 틀 1">
            <a:extLst>
              <a:ext uri="{FF2B5EF4-FFF2-40B4-BE49-F238E27FC236}">
                <a16:creationId xmlns:a16="http://schemas.microsoft.com/office/drawing/2014/main" id="{ECD6BAD6-ACDD-41FB-C30E-ACD65488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661" y="894007"/>
            <a:ext cx="10190285" cy="2156923"/>
          </a:xfrm>
        </p:spPr>
        <p:txBody>
          <a:bodyPr/>
          <a:lstStyle/>
          <a:p>
            <a:r>
              <a:rPr kumimoji="1" lang="ko-KR" altLang="en-US" sz="2000" b="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레디 플레이어원 </a:t>
            </a:r>
            <a:r>
              <a:rPr kumimoji="1" lang="en-US" altLang="ko-KR" sz="2000" b="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(Ready Player One)</a:t>
            </a:r>
          </a:p>
          <a:p>
            <a:pPr lvl="1"/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스티븐 스필버그 영화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‘18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lvl="1"/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오아시스라는 가상현실 게임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지배하는 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2045</a:t>
            </a:r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년을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배경 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(HMD </a:t>
            </a:r>
            <a:r>
              <a:rPr lang="ko-KR" altLang="en-US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착용</a:t>
            </a:r>
            <a:r>
              <a:rPr lang="en-US" altLang="ko-KR" sz="1800" b="0" i="0" u="none" strike="noStrike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/>
            <a:r>
              <a:rPr lang="ko-KR" altLang="en-US" sz="1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거리의</a:t>
            </a:r>
            <a:r>
              <a:rPr lang="en-US" altLang="ko-KR" sz="1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사람들이 </a:t>
            </a:r>
            <a:r>
              <a:rPr lang="en-US" altLang="ko-KR" sz="1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HMD </a:t>
            </a:r>
            <a:r>
              <a:rPr lang="ko-KR" altLang="en-US" sz="1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착용</a:t>
            </a:r>
          </a:p>
          <a:p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A2745B2-5C6D-1350-65E6-2AA8E8E64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42" y="3429000"/>
            <a:ext cx="5530963" cy="24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92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DBCCBE0-BA71-E33D-CB40-8BBC4843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3" y="1029723"/>
            <a:ext cx="10691198" cy="5155394"/>
          </a:xfrm>
        </p:spPr>
        <p:txBody>
          <a:bodyPr/>
          <a:lstStyle/>
          <a:p>
            <a:r>
              <a:rPr lang="ko-KR" altLang="en-US" sz="2000" b="0" i="0" dirty="0">
                <a:solidFill>
                  <a:srgbClr val="0000CC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「</a:t>
            </a:r>
            <a:r>
              <a:rPr lang="ko-KR" altLang="en-US" sz="2000" b="0" i="0" dirty="0" err="1">
                <a:solidFill>
                  <a:srgbClr val="0000CC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메타버스산업진흥법안</a:t>
            </a:r>
            <a:r>
              <a:rPr lang="ko-KR" altLang="en-US" sz="2000" b="0" i="0" dirty="0">
                <a:solidFill>
                  <a:srgbClr val="0000CC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」 법안 소위 통과</a:t>
            </a:r>
            <a:r>
              <a:rPr lang="en-US" altLang="ko-KR" sz="2000" b="0" i="0" dirty="0">
                <a:solidFill>
                  <a:srgbClr val="0000CC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‘23. 2. 14</a:t>
            </a:r>
            <a:endParaRPr lang="ko-KR" altLang="en-US" sz="2000" dirty="0"/>
          </a:p>
          <a:p>
            <a:r>
              <a:rPr lang="ko-KR" altLang="en-US" sz="2000" kern="0" spc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법안에서의 메타버스 정의 </a:t>
            </a:r>
            <a:endParaRPr lang="en-US" altLang="ko-KR" sz="2000" kern="0" spc="0" dirty="0">
              <a:solidFill>
                <a:schemeClr val="tx2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kern="0" spc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이용자의 오감을 가상공간으로 확장하거나 현실공간과 혼합하여 인간과 디지털 정보 간 상호 작용을 가능하게 하는 기술을 바탕으로 다양한 사회적</a:t>
            </a:r>
            <a:r>
              <a:rPr lang="en-US" altLang="ko-KR" sz="1800" kern="0" spc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800" kern="0" spc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경제적</a:t>
            </a:r>
            <a:r>
              <a:rPr lang="en-US" altLang="ko-KR" sz="1800" kern="0" spc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800" kern="0" spc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문화적 활동을 할 수 있도록 구성한 가상의 공간이나 가상과 현실이 결합한 공간 또는 그 공간과 관련된 서비스</a:t>
            </a:r>
            <a:endParaRPr lang="en-US" altLang="ko-KR" sz="1800" kern="0" spc="0" dirty="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   너무 어려움</a:t>
            </a:r>
            <a:r>
              <a:rPr lang="en-US" altLang="ko-KR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무슨 의미인지 이해하기가 어려움</a:t>
            </a:r>
            <a:endParaRPr lang="en-US" altLang="ko-KR" sz="2000" b="1" dirty="0">
              <a:solidFill>
                <a:srgbClr val="0099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kern="0" spc="0" dirty="0">
                <a:solidFill>
                  <a:schemeClr val="tx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메타버스는 한마디로 </a:t>
            </a:r>
            <a:r>
              <a:rPr lang="ko-KR" altLang="en-US" sz="2000" b="1" kern="0" spc="0" dirty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현실과 같은 가상 세계를 의미</a:t>
            </a:r>
            <a:endParaRPr lang="en-US" altLang="ko-KR" sz="2000" b="1" kern="0" spc="0" dirty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하나의 기술이나 서비스가 아니라 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철학적 개념</a:t>
            </a:r>
            <a:endParaRPr lang="en-US" altLang="ko-KR" sz="1800" b="1" kern="0" spc="0" dirty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000" kern="0" spc="0" dirty="0">
              <a:solidFill>
                <a:schemeClr val="tx2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000" dirty="0">
              <a:solidFill>
                <a:srgbClr val="0000CC"/>
              </a:solidFill>
            </a:endParaRPr>
          </a:p>
          <a:p>
            <a:endParaRPr lang="en-US" altLang="ko-KR" dirty="0">
              <a:solidFill>
                <a:srgbClr val="0000CC"/>
              </a:solidFill>
            </a:endParaRPr>
          </a:p>
          <a:p>
            <a:endParaRPr lang="en-US" altLang="ko-KR" dirty="0">
              <a:solidFill>
                <a:srgbClr val="0000CC"/>
              </a:solidFill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FAD3021F-C0AE-6E5D-60B2-E362FF6C876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33423" y="107804"/>
            <a:ext cx="11430000" cy="648072"/>
          </a:xfrm>
        </p:spPr>
        <p:txBody>
          <a:bodyPr/>
          <a:lstStyle/>
          <a:p>
            <a:r>
              <a:rPr lang="ko-KR" altLang="en-US" sz="2400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메타버스 정의 </a:t>
            </a:r>
            <a:endParaRPr lang="ko-KR" altLang="en-US" sz="1600" b="1" dirty="0">
              <a:solidFill>
                <a:schemeClr val="tx2"/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E26E07F-5DF1-5002-C4F6-AE6756D81350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5087354-6FC0-AC9A-A325-929B0D43C296}"/>
              </a:ext>
            </a:extLst>
          </p:cNvPr>
          <p:cNvSpPr/>
          <p:nvPr/>
        </p:nvSpPr>
        <p:spPr bwMode="auto">
          <a:xfrm>
            <a:off x="2098285" y="3974989"/>
            <a:ext cx="613186" cy="307238"/>
          </a:xfrm>
          <a:prstGeom prst="rightArrow">
            <a:avLst/>
          </a:prstGeom>
          <a:solidFill>
            <a:srgbClr val="0066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tima" pitchFamily="2" charset="2"/>
              <a:ea typeface="HY헤드라인M" pitchFamily="18" charset="-127"/>
              <a:cs typeface="Arial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B12C23D-6D0E-3D9D-51A8-746D88466102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</p:spTree>
    <p:extLst>
      <p:ext uri="{BB962C8B-B14F-4D97-AF65-F5344CB8AC3E}">
        <p14:creationId xmlns:p14="http://schemas.microsoft.com/office/powerpoint/2010/main" val="18226771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8DBCCBE0-BA71-E33D-CB40-8BBC4843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43" y="1062822"/>
            <a:ext cx="10712714" cy="2128266"/>
          </a:xfrm>
        </p:spPr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현실과 가상을 결합한 </a:t>
            </a:r>
            <a:r>
              <a:rPr lang="ko-KR" altLang="en-US" sz="2000" dirty="0">
                <a:solidFill>
                  <a:srgbClr val="C00000"/>
                </a:solidFill>
              </a:rPr>
              <a:t>증강현실</a:t>
            </a:r>
            <a:r>
              <a:rPr lang="ko-KR" altLang="en-US" sz="2000" dirty="0">
                <a:solidFill>
                  <a:srgbClr val="0000CC"/>
                </a:solidFill>
              </a:rPr>
              <a:t> 세계 </a:t>
            </a:r>
            <a:r>
              <a:rPr lang="en-US" altLang="ko-KR" sz="2000" dirty="0">
                <a:solidFill>
                  <a:srgbClr val="0000CC"/>
                </a:solidFill>
              </a:rPr>
              <a:t>(Augmented Reality, AR)</a:t>
            </a:r>
          </a:p>
          <a:p>
            <a:r>
              <a:rPr lang="ko-KR" altLang="en-US" sz="2000" dirty="0">
                <a:solidFill>
                  <a:srgbClr val="0000CC"/>
                </a:solidFill>
              </a:rPr>
              <a:t>창조된 </a:t>
            </a:r>
            <a:r>
              <a:rPr lang="ko-KR" altLang="en-US" sz="2000" dirty="0">
                <a:solidFill>
                  <a:srgbClr val="C00000"/>
                </a:solidFill>
              </a:rPr>
              <a:t>가상현실 </a:t>
            </a:r>
            <a:r>
              <a:rPr lang="ko-KR" altLang="en-US" sz="2000" dirty="0">
                <a:solidFill>
                  <a:srgbClr val="0000CC"/>
                </a:solidFill>
              </a:rPr>
              <a:t>세계 </a:t>
            </a:r>
            <a:r>
              <a:rPr lang="en-US" altLang="ko-KR" sz="2000" dirty="0">
                <a:solidFill>
                  <a:srgbClr val="0000CC"/>
                </a:solidFill>
              </a:rPr>
              <a:t>(Virtual Reality, VR) </a:t>
            </a:r>
          </a:p>
          <a:p>
            <a:r>
              <a:rPr lang="ko-KR" altLang="en-US" sz="2000" dirty="0">
                <a:solidFill>
                  <a:srgbClr val="0000CC"/>
                </a:solidFill>
              </a:rPr>
              <a:t>인생 기록 공간</a:t>
            </a:r>
            <a:r>
              <a:rPr lang="en-US" altLang="ko-KR" sz="2000" dirty="0">
                <a:solidFill>
                  <a:srgbClr val="0000CC"/>
                </a:solidFill>
              </a:rPr>
              <a:t>, </a:t>
            </a:r>
            <a:r>
              <a:rPr lang="ko-KR" altLang="en-US" sz="2000" dirty="0" err="1">
                <a:solidFill>
                  <a:srgbClr val="C00000"/>
                </a:solidFill>
              </a:rPr>
              <a:t>라이프로깅</a:t>
            </a:r>
            <a:r>
              <a:rPr lang="ko-KR" altLang="en-US" sz="2000" dirty="0">
                <a:solidFill>
                  <a:srgbClr val="0000CC"/>
                </a:solidFill>
              </a:rPr>
              <a:t> </a:t>
            </a:r>
            <a:r>
              <a:rPr lang="en-US" altLang="ko-KR" sz="2000" dirty="0">
                <a:solidFill>
                  <a:srgbClr val="0000CC"/>
                </a:solidFill>
              </a:rPr>
              <a:t>(Life Logging)</a:t>
            </a:r>
          </a:p>
          <a:p>
            <a:r>
              <a:rPr lang="ko-KR" altLang="en-US" sz="2000" dirty="0">
                <a:solidFill>
                  <a:srgbClr val="0000CC"/>
                </a:solidFill>
              </a:rPr>
              <a:t>현실을 복제한 </a:t>
            </a:r>
            <a:r>
              <a:rPr lang="ko-KR" altLang="en-US" sz="2000" dirty="0">
                <a:solidFill>
                  <a:srgbClr val="C00000"/>
                </a:solidFill>
              </a:rPr>
              <a:t>거울 </a:t>
            </a:r>
            <a:r>
              <a:rPr lang="ko-KR" altLang="en-US" sz="2000" dirty="0">
                <a:solidFill>
                  <a:srgbClr val="0000CC"/>
                </a:solidFill>
              </a:rPr>
              <a:t>세계</a:t>
            </a:r>
            <a:r>
              <a:rPr lang="ko-KR" altLang="en-US" sz="2000" dirty="0">
                <a:solidFill>
                  <a:srgbClr val="C00000"/>
                </a:solidFill>
              </a:rPr>
              <a:t> </a:t>
            </a:r>
            <a:r>
              <a:rPr lang="en-US" altLang="ko-KR" sz="2000" dirty="0">
                <a:solidFill>
                  <a:srgbClr val="0000CC"/>
                </a:solidFill>
              </a:rPr>
              <a:t>(Mirror Worlds) </a:t>
            </a:r>
          </a:p>
          <a:p>
            <a:endParaRPr lang="en-US" altLang="ko-KR" dirty="0">
              <a:solidFill>
                <a:srgbClr val="0000CC"/>
              </a:solidFill>
            </a:endParaRPr>
          </a:p>
          <a:p>
            <a:endParaRPr lang="en-US" altLang="ko-KR" dirty="0">
              <a:solidFill>
                <a:srgbClr val="0000CC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2007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ko-KR" altLang="en-US" sz="1800" dirty="0">
                <a:solidFill>
                  <a:srgbClr val="140A5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발간 당시 </a:t>
            </a:r>
            <a:r>
              <a:rPr lang="en-US" altLang="ko-KR" sz="1800" dirty="0"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VR, AR </a:t>
            </a:r>
            <a:r>
              <a:rPr lang="ko-KR" altLang="en-US" sz="1800" dirty="0"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수준이 초기 단계인 상황에서 가상현실 관련 기술이 조금이라도 연관이 되면 메타버스 구성 요소로 이해하려는 시도</a:t>
            </a: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FAD3021F-C0AE-6E5D-60B2-E362FF6C876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33423" y="107804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ea typeface="나눔스퀘어 네오 Heavy" panose="00000A00000000000000"/>
              </a:rPr>
              <a:t>메타버스의 </a:t>
            </a:r>
            <a:r>
              <a:rPr lang="en-US" altLang="ko-KR" b="1" dirty="0">
                <a:solidFill>
                  <a:schemeClr val="tx2"/>
                </a:solidFill>
                <a:ea typeface="나눔스퀘어 네오 Heavy" panose="00000A00000000000000"/>
              </a:rPr>
              <a:t>4</a:t>
            </a:r>
            <a:r>
              <a:rPr lang="ko-KR" altLang="en-US" b="1" dirty="0">
                <a:solidFill>
                  <a:schemeClr val="tx2"/>
                </a:solidFill>
                <a:ea typeface="나눔스퀘어 네오 Heavy" panose="00000A00000000000000"/>
              </a:rPr>
              <a:t>가지 요소 </a:t>
            </a:r>
            <a:r>
              <a:rPr kumimoji="1" lang="en-US" altLang="ko-KR" sz="1600" b="1" dirty="0">
                <a:solidFill>
                  <a:schemeClr val="tx2"/>
                </a:solidFill>
                <a:ea typeface="나눔스퀘어 네오 Heavy" panose="00000A00000000000000"/>
              </a:rPr>
              <a:t>: </a:t>
            </a:r>
            <a:r>
              <a:rPr kumimoji="1" lang="ko-KR" altLang="en-US" sz="1600" b="1" dirty="0">
                <a:solidFill>
                  <a:schemeClr val="tx2"/>
                </a:solidFill>
                <a:ea typeface="나눔스퀘어 네오 Heavy" panose="00000A00000000000000"/>
              </a:rPr>
              <a:t>미국 </a:t>
            </a:r>
            <a:r>
              <a:rPr lang="en-US" altLang="ko-KR" sz="1600" b="1" i="0" dirty="0">
                <a:solidFill>
                  <a:schemeClr val="tx2"/>
                </a:solidFill>
                <a:effectLst/>
                <a:latin typeface="Apple SD Gothic Neo"/>
                <a:ea typeface="나눔스퀘어 네오 Heavy" panose="00000A00000000000000"/>
              </a:rPr>
              <a:t>ASF (Acceleration Studies Foundation) </a:t>
            </a:r>
            <a:r>
              <a:rPr kumimoji="1" lang="en-US" altLang="ko-KR" sz="1600" b="1" dirty="0">
                <a:solidFill>
                  <a:schemeClr val="tx2"/>
                </a:solidFill>
                <a:ea typeface="나눔스퀘어 네오 Heavy" panose="00000A00000000000000"/>
              </a:rPr>
              <a:t>‘</a:t>
            </a:r>
            <a:r>
              <a:rPr kumimoji="1" lang="ko-KR" altLang="en-US" sz="1600" b="1" dirty="0">
                <a:solidFill>
                  <a:schemeClr val="tx2"/>
                </a:solidFill>
                <a:ea typeface="나눔스퀘어 네오 Heavy" panose="00000A00000000000000"/>
              </a:rPr>
              <a:t>메타버스 로드맵</a:t>
            </a:r>
            <a:r>
              <a:rPr kumimoji="1" lang="en-US" altLang="ko-KR" sz="1600" b="1" dirty="0">
                <a:solidFill>
                  <a:schemeClr val="tx2"/>
                </a:solidFill>
                <a:ea typeface="나눔스퀘어 네오 Heavy" panose="00000A00000000000000"/>
              </a:rPr>
              <a:t>’</a:t>
            </a:r>
            <a:r>
              <a:rPr kumimoji="1" lang="en-US" altLang="ko-KR" sz="1600" b="1" dirty="0">
                <a:ea typeface="나눔스퀘어 네오 Heavy" panose="00000A00000000000000"/>
              </a:rPr>
              <a:t> </a:t>
            </a:r>
            <a:r>
              <a:rPr kumimoji="1" lang="en-US" altLang="ko-KR" sz="1600" b="1" dirty="0">
                <a:solidFill>
                  <a:srgbClr val="C00000"/>
                </a:solidFill>
                <a:ea typeface="나눔스퀘어 네오 Heavy" panose="00000A00000000000000"/>
              </a:rPr>
              <a:t>2007</a:t>
            </a:r>
            <a:endParaRPr lang="ko-KR" altLang="en-US" sz="1600" b="1" dirty="0">
              <a:solidFill>
                <a:srgbClr val="C00000"/>
              </a:solidFill>
              <a:ea typeface="나눔스퀘어 네오 Heavy" panose="00000A0000000000000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E26E07F-5DF1-5002-C4F6-AE6756D81350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F8BF67F9-B6E9-90BF-65ED-400BF356DCAE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</p:spTree>
    <p:extLst>
      <p:ext uri="{BB962C8B-B14F-4D97-AF65-F5344CB8AC3E}">
        <p14:creationId xmlns:p14="http://schemas.microsoft.com/office/powerpoint/2010/main" val="12690035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FE8455A-7D26-6290-97FA-87BC860E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7" y="982846"/>
            <a:ext cx="10641106" cy="5684356"/>
          </a:xfrm>
        </p:spPr>
        <p:txBody>
          <a:bodyPr/>
          <a:lstStyle/>
          <a:p>
            <a:r>
              <a:rPr lang="ko-KR" altLang="en-US" sz="2000" b="1" dirty="0">
                <a:solidFill>
                  <a:srgbClr val="0000CC"/>
                </a:solidFill>
              </a:rPr>
              <a:t> </a:t>
            </a:r>
            <a:r>
              <a:rPr lang="ko-KR" altLang="en-US" sz="2000" b="1" dirty="0">
                <a:solidFill>
                  <a:srgbClr val="C00000"/>
                </a:solidFill>
              </a:rPr>
              <a:t>현실과 같은 가상세계</a:t>
            </a:r>
            <a:r>
              <a:rPr lang="ko-KR" altLang="en-US" sz="2000" dirty="0">
                <a:solidFill>
                  <a:srgbClr val="0000CC"/>
                </a:solidFill>
              </a:rPr>
              <a:t>를 구현하기 위한 기술과 서비스 모두 포함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en-US" altLang="ko-KR" sz="1800" b="1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실감형 미디어를 구현하는 기술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8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Immersive Technology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몰입형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인간의 오감을 극대화해 현실과 유사한 경험을 제공</a:t>
            </a:r>
            <a:endParaRPr lang="en-US" altLang="ko-KR" sz="1600" i="0" dirty="0">
              <a:solidFill>
                <a:srgbClr val="333333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AR, VR, MR</a:t>
            </a:r>
            <a:r>
              <a:rPr lang="ko-KR" altLang="en-US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 인터랙티브 미디어</a:t>
            </a:r>
            <a:r>
              <a:rPr lang="en-US" altLang="ko-KR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i="0" dirty="0" err="1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플렌옵틱</a:t>
            </a:r>
            <a:r>
              <a:rPr lang="en-US" altLang="ko-KR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홀로그램 등도 포함됨</a:t>
            </a:r>
            <a:endParaRPr lang="en-US" altLang="ko-KR" sz="1600" i="0" dirty="0">
              <a:solidFill>
                <a:srgbClr val="333333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74675" lvl="2" indent="0">
              <a:lnSpc>
                <a:spcPct val="150000"/>
              </a:lnSpc>
              <a:buNone/>
            </a:pPr>
            <a:r>
              <a:rPr lang="en-US" altLang="ko-KR" sz="1800" i="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          ===== &gt;  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기술은</a:t>
            </a:r>
            <a:r>
              <a:rPr lang="en-US" altLang="ko-KR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아직 진화 중 </a:t>
            </a:r>
            <a:endParaRPr lang="en-US" altLang="ko-KR" sz="18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55625" lvl="1" indent="-285750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네트워크에 기반한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NFT 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가상 경제 구현을 위한 기술과 서비스 모두 포함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 </a:t>
            </a:r>
            <a:r>
              <a:rPr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이더리움의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등장 이후</a:t>
            </a:r>
            <a:endParaRPr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/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최근 메타버스 의미가 변형되고 확대되고 있음</a:t>
            </a:r>
            <a:endParaRPr lang="en-US" altLang="ko-KR" sz="20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algn="just"/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코로나로 인한 </a:t>
            </a:r>
            <a:r>
              <a:rPr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</a:t>
            </a:r>
            <a:r>
              <a:rPr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확산이 주요 원인 중 하나</a:t>
            </a:r>
            <a:endParaRPr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140A5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 플랫폼이 진화한 형태가 메타버스 범주에 포함</a:t>
            </a:r>
            <a:endParaRPr lang="en-US" altLang="ko-KR" sz="2150" dirty="0">
              <a:solidFill>
                <a:srgbClr val="140A5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94874124-55F1-7E90-77A1-1611ACF2136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0" y="107804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메타버스</a:t>
            </a:r>
            <a:r>
              <a:rPr lang="en-US" altLang="ko-KR" b="1" dirty="0">
                <a:solidFill>
                  <a:schemeClr val="tx2"/>
                </a:solidFill>
                <a:latin typeface="맑은 고딕" panose="020B0503020000020004" pitchFamily="50" charset="-127"/>
              </a:rPr>
              <a:t>(Metaverse)</a:t>
            </a:r>
            <a:r>
              <a:rPr lang="ko-KR" altLang="en-US" b="1" dirty="0">
                <a:solidFill>
                  <a:schemeClr val="tx2"/>
                </a:solidFill>
                <a:latin typeface="맑은 고딕" panose="020B0503020000020004" pitchFamily="50" charset="-127"/>
              </a:rPr>
              <a:t> 개념 </a:t>
            </a:r>
            <a:endParaRPr lang="ko-KR" altLang="en-US" dirty="0">
              <a:solidFill>
                <a:schemeClr val="tx2"/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7B404D5-ACE3-E1F5-44D4-9516CF80B2A7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52121237-6BD1-D031-7B7D-AFF2105610F1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</p:spTree>
    <p:extLst>
      <p:ext uri="{BB962C8B-B14F-4D97-AF65-F5344CB8AC3E}">
        <p14:creationId xmlns:p14="http://schemas.microsoft.com/office/powerpoint/2010/main" val="190080707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20C8B2F-0DAD-D5A9-2125-6E3EEDFBF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3" y="965989"/>
            <a:ext cx="11079349" cy="1816122"/>
          </a:xfrm>
        </p:spPr>
        <p:txBody>
          <a:bodyPr/>
          <a:lstStyle/>
          <a:p>
            <a:r>
              <a:rPr kumimoji="1" lang="ko-KR" altLang="en-US" sz="18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앞서 언급한 현실과 </a:t>
            </a:r>
            <a:r>
              <a:rPr kumimoji="1" lang="ko-KR" altLang="en-US" sz="18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같은 가상현실</a:t>
            </a:r>
            <a:r>
              <a:rPr kumimoji="1" lang="en-US" altLang="ko-KR" sz="18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en-US" altLang="ko-KR" sz="18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VR)</a:t>
            </a:r>
            <a:r>
              <a:rPr kumimoji="1" lang="ko-KR" altLang="en-US" sz="18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과는 </a:t>
            </a:r>
            <a:r>
              <a:rPr kumimoji="1" lang="ko-KR" altLang="en-US" sz="18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다른 개념 </a:t>
            </a:r>
            <a:endParaRPr kumimoji="1" lang="en-US" altLang="ko-KR" sz="18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kumimoji="1" lang="ko-KR" altLang="en-US" sz="1800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자신의 아바타를 </a:t>
            </a:r>
            <a:r>
              <a:rPr kumimoji="1" lang="ko-KR" altLang="en-US" sz="18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이용하여 가상 공간을 디자인하고 그 속에서 활동</a:t>
            </a:r>
            <a:endParaRPr kumimoji="1" lang="en-US" altLang="ko-KR" sz="1800" dirty="0">
              <a:solidFill>
                <a:srgbClr val="0000C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RPG(Role Playing Game)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플랫폼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온라인 소셜 게임 플랫폼이 확장된 형태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초기에는 메타버스라 칭하지 않음</a:t>
            </a:r>
            <a:endParaRPr kumimoji="1" lang="en-US" altLang="ko-KR" sz="16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kumimoji="1"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현실과 같은 가상세계는 전혀 아님</a:t>
            </a:r>
            <a:r>
              <a:rPr kumimoji="1"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 기술 수준으로 구현 가능한 가상세계</a:t>
            </a:r>
            <a:r>
              <a:rPr kumimoji="1"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kumimoji="1" lang="ko-KR" altLang="en-US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1" lang="en-US" altLang="ko-KR" sz="16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5E6BD0FA-4BD2-B7C2-8D35-3EA3FFD308DE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33423" y="134265"/>
            <a:ext cx="11430000" cy="648072"/>
          </a:xfrm>
        </p:spPr>
        <p:txBody>
          <a:bodyPr/>
          <a:lstStyle/>
          <a:p>
            <a:r>
              <a:rPr lang="ko-KR" altLang="en-US" b="1" dirty="0">
                <a:solidFill>
                  <a:schemeClr val="tx2"/>
                </a:solidFill>
              </a:rPr>
              <a:t>게임 플랫 폼의 진화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81F1A79-885E-4FAB-B39F-38461FA6B477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BBD99F0E-BCBA-F0B8-F03E-40C184AF8715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E4D5E894-82EA-9BD1-6B8A-A2B9C0BD4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72" y="3249072"/>
            <a:ext cx="3565615" cy="20018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B76C6A-E8B2-0A1B-EAD9-BD7B7B408175}"/>
              </a:ext>
            </a:extLst>
          </p:cNvPr>
          <p:cNvSpPr txBox="1"/>
          <p:nvPr/>
        </p:nvSpPr>
        <p:spPr>
          <a:xfrm>
            <a:off x="9440807" y="6030664"/>
            <a:ext cx="2751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위키백과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구글 이미지</a:t>
            </a:r>
          </a:p>
        </p:txBody>
      </p:sp>
      <p:pic>
        <p:nvPicPr>
          <p:cNvPr id="19" name="그림 18" descr="인형이(가) 표시된 사진&#10;&#10;자동 생성된 설명">
            <a:extLst>
              <a:ext uri="{FF2B5EF4-FFF2-40B4-BE49-F238E27FC236}">
                <a16:creationId xmlns:a16="http://schemas.microsoft.com/office/drawing/2014/main" id="{68D062E5-6586-920B-3CC0-263BB374E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06" y="3249072"/>
            <a:ext cx="3813025" cy="2001838"/>
          </a:xfrm>
          <a:prstGeom prst="rect">
            <a:avLst/>
          </a:prstGeom>
        </p:spPr>
      </p:pic>
      <p:pic>
        <p:nvPicPr>
          <p:cNvPr id="21" name="그림 20" descr="사람이(가) 표시된 사진&#10;&#10;자동 생성된 설명">
            <a:extLst>
              <a:ext uri="{FF2B5EF4-FFF2-40B4-BE49-F238E27FC236}">
                <a16:creationId xmlns:a16="http://schemas.microsoft.com/office/drawing/2014/main" id="{66FA01E9-191F-977F-B7B5-2B48C06FA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2" y="3249072"/>
            <a:ext cx="2797175" cy="2781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3F2B2-E76D-45F1-8BB7-BCF17103F13C}"/>
              </a:ext>
            </a:extLst>
          </p:cNvPr>
          <p:cNvSpPr txBox="1"/>
          <p:nvPr/>
        </p:nvSpPr>
        <p:spPr>
          <a:xfrm>
            <a:off x="1664431" y="6095517"/>
            <a:ext cx="156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‘18.8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출시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RPG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D4B92-5AF3-45E2-9682-FFEFADB43DAF}"/>
              </a:ext>
            </a:extLst>
          </p:cNvPr>
          <p:cNvSpPr txBox="1"/>
          <p:nvPr/>
        </p:nvSpPr>
        <p:spPr>
          <a:xfrm>
            <a:off x="5252184" y="5400111"/>
            <a:ext cx="174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’06.9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출시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RPG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02EC5-1AC6-43A1-8D61-738B183886B7}"/>
              </a:ext>
            </a:extLst>
          </p:cNvPr>
          <p:cNvSpPr txBox="1"/>
          <p:nvPr/>
        </p:nvSpPr>
        <p:spPr>
          <a:xfrm>
            <a:off x="8408191" y="5399532"/>
            <a:ext cx="290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‘21.7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출시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소셜 메타버스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</a:p>
        </p:txBody>
      </p:sp>
    </p:spTree>
    <p:extLst>
      <p:ext uri="{BB962C8B-B14F-4D97-AF65-F5344CB8AC3E}">
        <p14:creationId xmlns:p14="http://schemas.microsoft.com/office/powerpoint/2010/main" val="307392829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C5C93AE6-C396-046F-D4CA-13E2B8AE2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53" y="862979"/>
            <a:ext cx="11158259" cy="1851037"/>
          </a:xfrm>
        </p:spPr>
        <p:txBody>
          <a:bodyPr/>
          <a:lstStyle/>
          <a:p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기술 중 하나 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자산</a:t>
            </a:r>
            <a:r>
              <a:rPr kumimoji="1"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/>
            <a:r>
              <a:rPr lang="ko-KR" altLang="en-US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분산 네트워크를 통해 생성되는 디지털 자산의 저작권 및 소유권을 증명하는 디지털 정보</a:t>
            </a:r>
            <a:endParaRPr lang="en-US" altLang="ko-KR" sz="1800" b="0" i="0" dirty="0">
              <a:solidFill>
                <a:srgbClr val="222222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r>
              <a:rPr lang="ko-KR" altLang="en-US" sz="1800" dirty="0">
                <a:solidFill>
                  <a:srgbClr val="22222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즉 </a:t>
            </a:r>
            <a:r>
              <a:rPr lang="ko-KR" altLang="en-US" sz="1800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블록체인에 저장된</a:t>
            </a:r>
            <a:r>
              <a:rPr lang="ko-KR" altLang="en-US" sz="1800" b="1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디지털 등기권리증</a:t>
            </a:r>
            <a:r>
              <a:rPr lang="en-US" altLang="ko-KR" sz="1800" b="1" i="0" dirty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b="0" i="0" dirty="0">
                <a:solidFill>
                  <a:srgbClr val="333333"/>
                </a:solidFill>
                <a:effectLst/>
                <a:latin typeface="맑은고딕"/>
              </a:rPr>
              <a:t>가상경제가 가능해 짐</a:t>
            </a:r>
            <a:endParaRPr lang="en-US" altLang="ko-KR" sz="1600" dirty="0">
              <a:solidFill>
                <a:srgbClr val="140A5C"/>
              </a:solidFill>
            </a:endParaRPr>
          </a:p>
          <a:p>
            <a:pPr lvl="1"/>
            <a:r>
              <a:rPr lang="ko-KR" altLang="en-US" sz="1800" b="0" i="0" dirty="0">
                <a:solidFill>
                  <a:srgbClr val="333333"/>
                </a:solidFill>
                <a:effectLst/>
                <a:latin typeface="맑은고딕"/>
              </a:rPr>
              <a:t>예</a:t>
            </a:r>
            <a:endParaRPr lang="en-US" altLang="ko-KR" sz="1800" b="0" i="0" dirty="0">
              <a:solidFill>
                <a:srgbClr val="333333"/>
              </a:solidFill>
              <a:effectLst/>
              <a:latin typeface="맑은고딕"/>
            </a:endParaRPr>
          </a:p>
          <a:p>
            <a:pPr lvl="1"/>
            <a:endParaRPr lang="en-US" altLang="ko-KR" sz="1800" dirty="0">
              <a:solidFill>
                <a:srgbClr val="333333"/>
              </a:solidFill>
              <a:latin typeface="맑은고딕"/>
            </a:endParaRPr>
          </a:p>
          <a:p>
            <a:pPr lvl="1"/>
            <a:endParaRPr lang="en-US" altLang="ko-KR" sz="1800" b="0" i="0" dirty="0">
              <a:solidFill>
                <a:srgbClr val="333333"/>
              </a:solidFill>
              <a:effectLst/>
              <a:latin typeface="맑은고딕"/>
            </a:endParaRPr>
          </a:p>
          <a:p>
            <a:pPr lvl="1"/>
            <a:endParaRPr lang="en-US" altLang="ko-KR" sz="1800" dirty="0">
              <a:solidFill>
                <a:srgbClr val="333333"/>
              </a:solidFill>
              <a:latin typeface="맑은고딕"/>
            </a:endParaRPr>
          </a:p>
          <a:p>
            <a:pPr lvl="1"/>
            <a:endParaRPr lang="en-US" altLang="ko-KR" sz="1800" b="0" i="0" dirty="0">
              <a:solidFill>
                <a:srgbClr val="333333"/>
              </a:solidFill>
              <a:effectLst/>
              <a:latin typeface="맑은고딕"/>
            </a:endParaRPr>
          </a:p>
          <a:p>
            <a:pPr lvl="1"/>
            <a:endParaRPr lang="en-US" altLang="ko-KR" sz="1800" dirty="0">
              <a:solidFill>
                <a:srgbClr val="333333"/>
              </a:solidFill>
              <a:latin typeface="맑은고딕"/>
            </a:endParaRPr>
          </a:p>
          <a:p>
            <a:pPr lvl="1"/>
            <a:endParaRPr lang="en-US" altLang="ko-KR" sz="1800" b="0" i="0" dirty="0">
              <a:solidFill>
                <a:srgbClr val="333333"/>
              </a:solidFill>
              <a:effectLst/>
              <a:latin typeface="맑은고딕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696B03A-CE45-B09D-4926-4B4D78D5234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60423" y="107804"/>
            <a:ext cx="11430000" cy="648072"/>
          </a:xfrm>
        </p:spPr>
        <p:txBody>
          <a:bodyPr/>
          <a:lstStyle/>
          <a:p>
            <a:r>
              <a:rPr kumimoji="1" lang="en-US" altLang="ko-KR" sz="2400" b="1" dirty="0">
                <a:solidFill>
                  <a:schemeClr val="tx2"/>
                </a:solidFill>
                <a:latin typeface="맑은 고딕" panose="020B0503020000020004" pitchFamily="50" charset="-127"/>
              </a:rPr>
              <a:t>NFT (Non-Fungible Token) : </a:t>
            </a:r>
            <a:r>
              <a:rPr kumimoji="1" lang="ko-KR" altLang="en-US" sz="2400" b="1" dirty="0">
                <a:solidFill>
                  <a:schemeClr val="tx2"/>
                </a:solidFill>
                <a:latin typeface="맑은 고딕" panose="020B0503020000020004" pitchFamily="50" charset="-127"/>
              </a:rPr>
              <a:t>대체 불가능한 토큰</a:t>
            </a:r>
            <a:endParaRPr lang="ko-KR" altLang="en-US" b="1" dirty="0">
              <a:solidFill>
                <a:schemeClr val="tx2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554E8C-60DE-2923-4C1E-89BA57762CB2}"/>
              </a:ext>
            </a:extLst>
          </p:cNvPr>
          <p:cNvSpPr txBox="1"/>
          <p:nvPr/>
        </p:nvSpPr>
        <p:spPr>
          <a:xfrm>
            <a:off x="4744241" y="2965716"/>
            <a:ext cx="7447759" cy="32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i="0" dirty="0" err="1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Beeple</a:t>
            </a:r>
            <a:r>
              <a:rPr lang="en-US" altLang="ko-KR" sz="1600" b="1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(b. 1981</a:t>
            </a:r>
            <a:r>
              <a:rPr lang="en-US" altLang="ko-KR" sz="1600" b="1" i="0" dirty="0">
                <a:solidFill>
                  <a:srgbClr val="0000CC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(Mike Winkelmann)</a:t>
            </a:r>
            <a:br>
              <a:rPr lang="en-US" altLang="ko-KR" sz="1600" b="1" dirty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600" b="1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EVERYDAYS: THE FIRST 5000 DAYS</a:t>
            </a:r>
          </a:p>
          <a:p>
            <a:endParaRPr lang="en-US" altLang="ko-KR" sz="800" b="1" i="0" dirty="0">
              <a:solidFill>
                <a:srgbClr val="000099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token ID: 40913</a:t>
            </a:r>
            <a:br>
              <a:rPr lang="en-US" altLang="ko-KR" sz="1400" dirty="0"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wallet address: 0xc6b0562605D35eE710138402B878ffe6F2E23807</a:t>
            </a:r>
            <a:br>
              <a:rPr lang="en-US" altLang="ko-KR" sz="1400" dirty="0"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smart contract address: 0x2a46f2ffd99e19a89476e2f62270e0a35bbf0756</a:t>
            </a:r>
            <a:br>
              <a:rPr lang="en-US" altLang="ko-KR" sz="1400" dirty="0">
                <a:solidFill>
                  <a:srgbClr val="00009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non-fungible token (jpg)  21,069 x 21,069 pixels (319,168,313 bytes)</a:t>
            </a:r>
          </a:p>
          <a:p>
            <a:pPr>
              <a:lnSpc>
                <a:spcPct val="120000"/>
              </a:lnSpc>
            </a:pPr>
            <a:endParaRPr lang="en-US" altLang="ko-KR" sz="1400" b="0" i="0" dirty="0">
              <a:solidFill>
                <a:srgbClr val="000099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Minted on 16 February 2021. This work is unique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2021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크리스티 온라인 경매에서 약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6930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만달러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830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낙찰되며 생존 작가 가운데 가장 높은 경매가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위를 장식</a:t>
            </a:r>
            <a:endParaRPr lang="en-US" altLang="ko-KR" sz="1400" b="0" i="0" dirty="0">
              <a:solidFill>
                <a:srgbClr val="000099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2007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부터 하루도 거르지 않고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5000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동안 업로드한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‘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매일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400" b="0" i="0" dirty="0" err="1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Everydays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)’ 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이라는 제목으로 알려진 디지털 이미지 </a:t>
            </a:r>
            <a:r>
              <a:rPr lang="en-US" altLang="ko-KR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5000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개를 모은 작품을 </a:t>
            </a:r>
            <a:r>
              <a:rPr lang="en-US" altLang="ko-KR" sz="1400" b="1" i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NFT</a:t>
            </a:r>
            <a:r>
              <a:rPr lang="ko-KR" altLang="en-US" sz="1400" b="0" i="0" dirty="0">
                <a:solidFill>
                  <a:srgbClr val="000099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코딩한 것</a:t>
            </a:r>
            <a:endParaRPr lang="ko-KR" altLang="en-US" sz="1600" dirty="0">
              <a:latin typeface="+mj-lt"/>
            </a:endParaRPr>
          </a:p>
        </p:txBody>
      </p:sp>
      <p:pic>
        <p:nvPicPr>
          <p:cNvPr id="75" name="그림 74" descr="모자이크이(가) 표시된 사진&#10;&#10;자동 생성된 설명">
            <a:extLst>
              <a:ext uri="{FF2B5EF4-FFF2-40B4-BE49-F238E27FC236}">
                <a16:creationId xmlns:a16="http://schemas.microsoft.com/office/drawing/2014/main" id="{1B6A08DF-273F-6830-F86C-94E6A9FB4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02" y="2965716"/>
            <a:ext cx="3018015" cy="3115231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0032980-971B-96E6-A2C4-0C93BCF6FFEF}"/>
              </a:ext>
            </a:extLst>
          </p:cNvPr>
          <p:cNvCxnSpPr>
            <a:cxnSpLocks/>
          </p:cNvCxnSpPr>
          <p:nvPr/>
        </p:nvCxnSpPr>
        <p:spPr>
          <a:xfrm flipV="1">
            <a:off x="733423" y="672883"/>
            <a:ext cx="10337618" cy="1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BFD6E4F2-AF37-FAC1-7F0B-5EC2A0918075}"/>
              </a:ext>
            </a:extLst>
          </p:cNvPr>
          <p:cNvSpPr/>
          <p:nvPr/>
        </p:nvSpPr>
        <p:spPr>
          <a:xfrm>
            <a:off x="10186869" y="190798"/>
            <a:ext cx="1768344" cy="482085"/>
          </a:xfrm>
          <a:prstGeom prst="rect">
            <a:avLst/>
          </a:prstGeom>
          <a:solidFill>
            <a:srgbClr val="0066CC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메타버스</a:t>
            </a:r>
            <a:r>
              <a:rPr lang="en-US" altLang="ko-KR" sz="1400" dirty="0"/>
              <a:t> </a:t>
            </a:r>
            <a:r>
              <a:rPr lang="ko-KR" altLang="en-US" sz="1400" dirty="0"/>
              <a:t>개요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B12B5-4851-5809-CD91-FD26E23C142B}"/>
              </a:ext>
            </a:extLst>
          </p:cNvPr>
          <p:cNvSpPr txBox="1"/>
          <p:nvPr/>
        </p:nvSpPr>
        <p:spPr>
          <a:xfrm>
            <a:off x="10186869" y="6348401"/>
            <a:ext cx="174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2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구글이미지</a:t>
            </a:r>
            <a:endParaRPr lang="ko-KR" altLang="en-US" sz="12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17227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bs_white_background">
  <a:themeElements>
    <a:clrScheme name="gbs_white_background 1">
      <a:dk1>
        <a:srgbClr val="000000"/>
      </a:dk1>
      <a:lt1>
        <a:srgbClr val="FFFFFF"/>
      </a:lt1>
      <a:dk2>
        <a:srgbClr val="061DC8"/>
      </a:dk2>
      <a:lt2>
        <a:srgbClr val="727272"/>
      </a:lt2>
      <a:accent1>
        <a:srgbClr val="7889FB"/>
      </a:accent1>
      <a:accent2>
        <a:srgbClr val="C7CDFD"/>
      </a:accent2>
      <a:accent3>
        <a:srgbClr val="FFFFFF"/>
      </a:accent3>
      <a:accent4>
        <a:srgbClr val="000000"/>
      </a:accent4>
      <a:accent5>
        <a:srgbClr val="BEC4FD"/>
      </a:accent5>
      <a:accent6>
        <a:srgbClr val="B4BAE5"/>
      </a:accent6>
      <a:hlink>
        <a:srgbClr val="669900"/>
      </a:hlink>
      <a:folHlink>
        <a:srgbClr val="8CC800"/>
      </a:folHlink>
    </a:clrScheme>
    <a:fontScheme name="테크닉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ptima" pitchFamily="2" charset="2"/>
            <a:ea typeface="HY헤드라인M" pitchFamily="18" charset="-127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ptima" pitchFamily="2" charset="2"/>
            <a:ea typeface="HY헤드라인M" pitchFamily="18" charset="-127"/>
            <a:cs typeface="Arial" charset="0"/>
          </a:defRPr>
        </a:defPPr>
      </a:lstStyle>
    </a:lnDef>
  </a:objectDefaults>
  <a:extraClrSchemeLst>
    <a:extraClrScheme>
      <a:clrScheme name="gbs_white_background 1">
        <a:dk1>
          <a:srgbClr val="000000"/>
        </a:dk1>
        <a:lt1>
          <a:srgbClr val="FFFFFF"/>
        </a:lt1>
        <a:dk2>
          <a:srgbClr val="061DC8"/>
        </a:dk2>
        <a:lt2>
          <a:srgbClr val="727272"/>
        </a:lt2>
        <a:accent1>
          <a:srgbClr val="7889FB"/>
        </a:accent1>
        <a:accent2>
          <a:srgbClr val="C7CDFD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B4BAE5"/>
        </a:accent6>
        <a:hlink>
          <a:srgbClr val="669900"/>
        </a:hlink>
        <a:folHlink>
          <a:srgbClr val="8CC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TM10237555[[fn=심플 테마]]</Template>
  <TotalTime>24676</TotalTime>
  <Words>1962</Words>
  <Application>Microsoft Office PowerPoint</Application>
  <PresentationFormat>와이드스크린</PresentationFormat>
  <Paragraphs>222</Paragraphs>
  <Slides>20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HeadingPairs>
  <TitlesOfParts>
    <vt:vector size="38" baseType="lpstr">
      <vt:lpstr>Apple SD Gothic Neo</vt:lpstr>
      <vt:lpstr>HY헤드라인M</vt:lpstr>
      <vt:lpstr>Noto Sans KR</vt:lpstr>
      <vt:lpstr>Optima</vt:lpstr>
      <vt:lpstr>나눔스퀘어 Bold</vt:lpstr>
      <vt:lpstr>나눔스퀘어 ExtraBold</vt:lpstr>
      <vt:lpstr>맑은 고딕</vt:lpstr>
      <vt:lpstr>맑은고딕</vt:lpstr>
      <vt:lpstr>Arial</vt:lpstr>
      <vt:lpstr>Arial</vt:lpstr>
      <vt:lpstr>Franklin Gothic Book</vt:lpstr>
      <vt:lpstr>Open Sans</vt:lpstr>
      <vt:lpstr>Roboto</vt:lpstr>
      <vt:lpstr>Times New Roman</vt:lpstr>
      <vt:lpstr>Verdana</vt:lpstr>
      <vt:lpstr>Wingdings</vt:lpstr>
      <vt:lpstr>gbs_white_background</vt:lpstr>
      <vt:lpstr>디자인 사용자 지정</vt:lpstr>
      <vt:lpstr>PowerPoint 프레젠테이션</vt:lpstr>
      <vt:lpstr>PowerPoint 프레젠테이션</vt:lpstr>
      <vt:lpstr>메타버스(Metaverse)의 등장</vt:lpstr>
      <vt:lpstr>비교적 완전한 메타버스의 구현</vt:lpstr>
      <vt:lpstr>메타버스 정의 </vt:lpstr>
      <vt:lpstr>메타버스의 4가지 요소 : 미국 ASF (Acceleration Studies Foundation) ‘메타버스 로드맵’ 2007</vt:lpstr>
      <vt:lpstr>메타버스(Metaverse) 개념 </vt:lpstr>
      <vt:lpstr>게임 플랫 폼의 진화</vt:lpstr>
      <vt:lpstr>NFT (Non-Fungible Token) : 대체 불가능한 토큰</vt:lpstr>
      <vt:lpstr>메타버스 서비스가 가능한 환경</vt:lpstr>
      <vt:lpstr>메타버스, 새로운 플랫폼으로의 가능성은?</vt:lpstr>
      <vt:lpstr>웹1.0, 웹2.0</vt:lpstr>
      <vt:lpstr>웹3.0 개념 </vt:lpstr>
      <vt:lpstr>웹3.0 개념 </vt:lpstr>
      <vt:lpstr>웹3.0의 문제점 </vt:lpstr>
      <vt:lpstr>메타버스와 웹3.0의 관계 </vt:lpstr>
      <vt:lpstr>메타버스 • AI (ChatGPT) • 웹3.0과의 관계 </vt:lpstr>
      <vt:lpstr>메타버스의 미래 </vt:lpstr>
      <vt:lpstr>결 론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정호킴정호킴</dc:creator>
  <cp:lastModifiedBy>유지상</cp:lastModifiedBy>
  <cp:revision>977</cp:revision>
  <cp:lastPrinted>2022-09-22T05:45:16Z</cp:lastPrinted>
  <dcterms:created xsi:type="dcterms:W3CDTF">2021-01-26T10:00:23Z</dcterms:created>
  <dcterms:modified xsi:type="dcterms:W3CDTF">2023-10-11T01:11:17Z</dcterms:modified>
</cp:coreProperties>
</file>