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5" r:id="rId2"/>
    <p:sldId id="257" r:id="rId3"/>
    <p:sldId id="371" r:id="rId4"/>
    <p:sldId id="259" r:id="rId5"/>
    <p:sldId id="339" r:id="rId6"/>
    <p:sldId id="354" r:id="rId7"/>
    <p:sldId id="336" r:id="rId8"/>
    <p:sldId id="337" r:id="rId9"/>
    <p:sldId id="338" r:id="rId10"/>
    <p:sldId id="356" r:id="rId11"/>
    <p:sldId id="355" r:id="rId12"/>
    <p:sldId id="334" r:id="rId13"/>
    <p:sldId id="340" r:id="rId14"/>
    <p:sldId id="357" r:id="rId15"/>
    <p:sldId id="348" r:id="rId16"/>
    <p:sldId id="358" r:id="rId17"/>
    <p:sldId id="360" r:id="rId18"/>
    <p:sldId id="361" r:id="rId19"/>
    <p:sldId id="362" r:id="rId20"/>
    <p:sldId id="349" r:id="rId21"/>
    <p:sldId id="368" r:id="rId22"/>
    <p:sldId id="378" r:id="rId23"/>
    <p:sldId id="376" r:id="rId24"/>
    <p:sldId id="375" r:id="rId25"/>
    <p:sldId id="372" r:id="rId26"/>
    <p:sldId id="377" r:id="rId27"/>
    <p:sldId id="304" r:id="rId28"/>
  </p:sldIdLst>
  <p:sldSz cx="12192000" cy="6858000"/>
  <p:notesSz cx="7315200" cy="96012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8DC"/>
    <a:srgbClr val="2E75B6"/>
    <a:srgbClr val="CD5911"/>
    <a:srgbClr val="351B4C"/>
    <a:srgbClr val="51245F"/>
    <a:srgbClr val="00CCFF"/>
    <a:srgbClr val="0099CC"/>
    <a:srgbClr val="33CCCC"/>
    <a:srgbClr val="FDF3ED"/>
    <a:srgbClr val="FBE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9754" autoAdjust="0"/>
  </p:normalViewPr>
  <p:slideViewPr>
    <p:cSldViewPr snapToGrid="0">
      <p:cViewPr varScale="1">
        <p:scale>
          <a:sx n="114" d="100"/>
          <a:sy n="114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4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BC2848-07E9-4514-B0A0-E82AA9C2A8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AAA7B6AB-11E0-45B2-8AB6-21BB40088BC0}">
      <dgm:prSet phldrT="[텍스트]" custT="1"/>
      <dgm:spPr/>
      <dgm:t>
        <a:bodyPr/>
        <a:lstStyle/>
        <a:p>
          <a:pPr latinLnBrk="1"/>
          <a:r>
            <a:rPr lang="ko-KR" altLang="en-US" sz="1600" b="1" dirty="0"/>
            <a:t>운영위원회</a:t>
          </a:r>
        </a:p>
      </dgm:t>
    </dgm:pt>
    <dgm:pt modelId="{8C8D5E6B-F8E8-445E-83B4-8D5BDCECBE34}" type="parTrans" cxnId="{545E85C2-7E43-41BD-A074-F3F0C1DF0A96}">
      <dgm:prSet/>
      <dgm:spPr/>
      <dgm:t>
        <a:bodyPr/>
        <a:lstStyle/>
        <a:p>
          <a:pPr latinLnBrk="1"/>
          <a:endParaRPr lang="ko-KR" altLang="en-US"/>
        </a:p>
      </dgm:t>
    </dgm:pt>
    <dgm:pt modelId="{8DD96243-46BF-4B1E-845A-203D89D14409}" type="sibTrans" cxnId="{545E85C2-7E43-41BD-A074-F3F0C1DF0A96}">
      <dgm:prSet/>
      <dgm:spPr/>
      <dgm:t>
        <a:bodyPr/>
        <a:lstStyle/>
        <a:p>
          <a:pPr latinLnBrk="1"/>
          <a:endParaRPr lang="ko-KR" altLang="en-US"/>
        </a:p>
      </dgm:t>
    </dgm:pt>
    <dgm:pt modelId="{7886DC68-46B4-481B-B245-1B1F8FAF3C71}">
      <dgm:prSet phldrT="[텍스트]" custT="1"/>
      <dgm:spPr/>
      <dgm:t>
        <a:bodyPr/>
        <a:lstStyle/>
        <a:p>
          <a:pPr latinLnBrk="1"/>
          <a:r>
            <a:rPr lang="ko-KR" altLang="en-US" sz="1600" b="1" dirty="0"/>
            <a:t>분과</a:t>
          </a:r>
        </a:p>
      </dgm:t>
    </dgm:pt>
    <dgm:pt modelId="{867D9E9D-3281-404F-84AC-7713E3C56D6C}" type="parTrans" cxnId="{A6689D44-0D6E-4A0E-8ACC-490838FD7924}">
      <dgm:prSet/>
      <dgm:spPr/>
      <dgm:t>
        <a:bodyPr/>
        <a:lstStyle/>
        <a:p>
          <a:pPr latinLnBrk="1"/>
          <a:endParaRPr lang="ko-KR" altLang="en-US"/>
        </a:p>
      </dgm:t>
    </dgm:pt>
    <dgm:pt modelId="{200FCBC7-90FF-4E66-819C-A302EE8C4202}" type="sibTrans" cxnId="{A6689D44-0D6E-4A0E-8ACC-490838FD7924}">
      <dgm:prSet/>
      <dgm:spPr/>
      <dgm:t>
        <a:bodyPr/>
        <a:lstStyle/>
        <a:p>
          <a:pPr latinLnBrk="1"/>
          <a:endParaRPr lang="ko-KR" altLang="en-US"/>
        </a:p>
      </dgm:t>
    </dgm:pt>
    <dgm:pt modelId="{CC13BC3C-8C81-4E3A-A904-54DB1BBB51F0}">
      <dgm:prSet phldrT="[텍스트]" custT="1"/>
      <dgm:spPr/>
      <dgm:t>
        <a:bodyPr/>
        <a:lstStyle/>
        <a:p>
          <a:pPr latinLnBrk="1"/>
          <a:r>
            <a:rPr lang="ko-KR" altLang="en-US" sz="1600" b="1" dirty="0"/>
            <a:t>프로젝트그룹</a:t>
          </a:r>
        </a:p>
      </dgm:t>
    </dgm:pt>
    <dgm:pt modelId="{69FFD563-622F-4ABD-9B93-65E355287938}" type="parTrans" cxnId="{82C1021B-9049-4678-9243-5346CA47C28E}">
      <dgm:prSet/>
      <dgm:spPr/>
      <dgm:t>
        <a:bodyPr/>
        <a:lstStyle/>
        <a:p>
          <a:pPr latinLnBrk="1"/>
          <a:endParaRPr lang="ko-KR" altLang="en-US"/>
        </a:p>
      </dgm:t>
    </dgm:pt>
    <dgm:pt modelId="{35B418AA-25C6-46B2-BE93-FC2DAD890A8E}" type="sibTrans" cxnId="{82C1021B-9049-4678-9243-5346CA47C28E}">
      <dgm:prSet/>
      <dgm:spPr/>
      <dgm:t>
        <a:bodyPr/>
        <a:lstStyle/>
        <a:p>
          <a:pPr latinLnBrk="1"/>
          <a:endParaRPr lang="ko-KR" altLang="en-US"/>
        </a:p>
      </dgm:t>
    </dgm:pt>
    <dgm:pt modelId="{29584297-7844-4925-9B9A-6FEC5926FC69}">
      <dgm:prSet phldrT="[텍스트]" custT="1"/>
      <dgm:spPr/>
      <dgm:t>
        <a:bodyPr/>
        <a:lstStyle/>
        <a:p>
          <a:pPr latinLnBrk="1"/>
          <a:r>
            <a:rPr lang="ko-KR" altLang="en-US" sz="1600" b="1" dirty="0"/>
            <a:t>지역협의체</a:t>
          </a:r>
        </a:p>
      </dgm:t>
    </dgm:pt>
    <dgm:pt modelId="{282B77A8-AB3B-4A14-8F42-0ACF52598D3A}" type="parTrans" cxnId="{4073CE48-C420-4D1A-A88B-D9EA3F2440B6}">
      <dgm:prSet/>
      <dgm:spPr/>
      <dgm:t>
        <a:bodyPr/>
        <a:lstStyle/>
        <a:p>
          <a:pPr latinLnBrk="1"/>
          <a:endParaRPr lang="ko-KR" altLang="en-US"/>
        </a:p>
      </dgm:t>
    </dgm:pt>
    <dgm:pt modelId="{ECB40469-E987-4764-91B1-0BBAA200CD02}" type="sibTrans" cxnId="{4073CE48-C420-4D1A-A88B-D9EA3F2440B6}">
      <dgm:prSet/>
      <dgm:spPr/>
      <dgm:t>
        <a:bodyPr/>
        <a:lstStyle/>
        <a:p>
          <a:pPr latinLnBrk="1"/>
          <a:endParaRPr lang="ko-KR" altLang="en-US"/>
        </a:p>
      </dgm:t>
    </dgm:pt>
    <dgm:pt modelId="{24D9CCE7-7D15-4549-8DE3-164FBDF28112}">
      <dgm:prSet phldrT="[텍스트]" custT="1"/>
      <dgm:spPr/>
      <dgm:t>
        <a:bodyPr/>
        <a:lstStyle/>
        <a:p>
          <a:pPr latinLnBrk="1"/>
          <a:r>
            <a:rPr lang="ko-KR" altLang="en-US" sz="1600" b="1" dirty="0"/>
            <a:t>유관기관 연계</a:t>
          </a:r>
        </a:p>
      </dgm:t>
    </dgm:pt>
    <dgm:pt modelId="{96455F61-D9F4-4F03-83ED-E427C46B1E81}" type="parTrans" cxnId="{0E76DB3C-11EE-416A-B946-7D61322FF738}">
      <dgm:prSet/>
      <dgm:spPr/>
      <dgm:t>
        <a:bodyPr/>
        <a:lstStyle/>
        <a:p>
          <a:pPr latinLnBrk="1"/>
          <a:endParaRPr lang="ko-KR" altLang="en-US"/>
        </a:p>
      </dgm:t>
    </dgm:pt>
    <dgm:pt modelId="{988F09B9-B48B-4AD7-A01D-83D7DA8FDF79}" type="sibTrans" cxnId="{0E76DB3C-11EE-416A-B946-7D61322FF738}">
      <dgm:prSet/>
      <dgm:spPr/>
      <dgm:t>
        <a:bodyPr/>
        <a:lstStyle/>
        <a:p>
          <a:pPr latinLnBrk="1"/>
          <a:endParaRPr lang="ko-KR" altLang="en-US"/>
        </a:p>
      </dgm:t>
    </dgm:pt>
    <dgm:pt modelId="{A9CD0D31-EEF6-4645-80BD-5536B5F9F97A}">
      <dgm:prSet/>
      <dgm:spPr/>
      <dgm:t>
        <a:bodyPr/>
        <a:lstStyle/>
        <a:p>
          <a:pPr latinLnBrk="1"/>
          <a:r>
            <a:rPr lang="ko-KR" altLang="en-US" spc="-30">
              <a:solidFill>
                <a:srgbClr val="000000"/>
              </a:solidFill>
              <a:effectLst/>
              <a:latin typeface="+mj-lt"/>
              <a:ea typeface="휴먼명조"/>
            </a:rPr>
            <a:t>얼라이언스의 효율적 운영과 활성화를 위해 </a:t>
          </a:r>
          <a:r>
            <a:rPr lang="ko-KR" altLang="en-US" b="1" spc="0">
              <a:solidFill>
                <a:srgbClr val="000000"/>
              </a:solidFill>
              <a:effectLst/>
              <a:latin typeface="+mj-lt"/>
              <a:ea typeface="휴먼명조"/>
            </a:rPr>
            <a:t>전반적 운영사항 협의 및 조정</a:t>
          </a:r>
          <a:endParaRPr lang="ko-KR" altLang="en-US"/>
        </a:p>
      </dgm:t>
    </dgm:pt>
    <dgm:pt modelId="{878208D1-61D6-4D16-8001-C96B83DD8048}" type="parTrans" cxnId="{A4A13D37-C577-456F-9DFF-022B0E09528D}">
      <dgm:prSet/>
      <dgm:spPr/>
      <dgm:t>
        <a:bodyPr/>
        <a:lstStyle/>
        <a:p>
          <a:pPr latinLnBrk="1"/>
          <a:endParaRPr lang="ko-KR" altLang="en-US"/>
        </a:p>
      </dgm:t>
    </dgm:pt>
    <dgm:pt modelId="{589DA758-18C4-4D64-B1EC-5C525EA063A2}" type="sibTrans" cxnId="{A4A13D37-C577-456F-9DFF-022B0E09528D}">
      <dgm:prSet/>
      <dgm:spPr/>
      <dgm:t>
        <a:bodyPr/>
        <a:lstStyle/>
        <a:p>
          <a:pPr latinLnBrk="1"/>
          <a:endParaRPr lang="ko-KR" altLang="en-US"/>
        </a:p>
      </dgm:t>
    </dgm:pt>
    <dgm:pt modelId="{0515FFC6-FC28-455D-8C72-6EE504705500}">
      <dgm:prSet/>
      <dgm:spPr/>
      <dgm:t>
        <a:bodyPr/>
        <a:lstStyle/>
        <a:p>
          <a:pPr latinLnBrk="1"/>
          <a:r>
            <a:rPr lang="ko-KR" altLang="en-US" spc="-50" dirty="0">
              <a:solidFill>
                <a:srgbClr val="000000"/>
              </a:solidFill>
              <a:effectLst/>
              <a:latin typeface="+mj-lt"/>
              <a:ea typeface="휴먼명조"/>
            </a:rPr>
            <a:t>최근 산업</a:t>
          </a:r>
          <a:r>
            <a:rPr lang="en-US" altLang="ko-KR" spc="-50" dirty="0">
              <a:solidFill>
                <a:srgbClr val="000000"/>
              </a:solidFill>
              <a:effectLst/>
              <a:latin typeface="+mj-lt"/>
              <a:ea typeface="휴먼명조"/>
            </a:rPr>
            <a:t>·</a:t>
          </a:r>
          <a:r>
            <a:rPr lang="ko-KR" altLang="en-US" spc="-50" dirty="0">
              <a:solidFill>
                <a:srgbClr val="000000"/>
              </a:solidFill>
              <a:effectLst/>
              <a:latin typeface="+mj-lt"/>
              <a:ea typeface="휴먼명조"/>
            </a:rPr>
            <a:t>기술동향 공유</a:t>
          </a:r>
          <a:r>
            <a:rPr lang="en-US" altLang="ko-KR" spc="-5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spc="-20" dirty="0">
              <a:solidFill>
                <a:srgbClr val="000000"/>
              </a:solidFill>
              <a:effectLst/>
              <a:latin typeface="+mj-lt"/>
              <a:ea typeface="휴먼명조"/>
            </a:rPr>
            <a:t>법제도 쟁점 토의</a:t>
          </a:r>
          <a:r>
            <a:rPr lang="en-US" altLang="ko-KR" spc="-2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spc="-20" dirty="0">
              <a:solidFill>
                <a:srgbClr val="000000"/>
              </a:solidFill>
              <a:effectLst/>
              <a:latin typeface="+mj-lt"/>
              <a:ea typeface="휴먼명조"/>
            </a:rPr>
            <a:t>정책 제언 등을</a:t>
          </a:r>
          <a:r>
            <a:rPr lang="ko-KR" altLang="en-US" spc="0" dirty="0">
              <a:solidFill>
                <a:srgbClr val="000000"/>
              </a:solidFill>
              <a:effectLst/>
              <a:latin typeface="+mj-lt"/>
              <a:ea typeface="휴먼명조"/>
            </a:rPr>
            <a:t> 위해 </a:t>
          </a:r>
          <a:r>
            <a:rPr lang="ko-KR" altLang="en-US" b="1" spc="0" dirty="0">
              <a:solidFill>
                <a:srgbClr val="000000"/>
              </a:solidFill>
              <a:effectLst/>
              <a:latin typeface="+mj-lt"/>
              <a:ea typeface="휴먼명조"/>
            </a:rPr>
            <a:t>윤리제도</a:t>
          </a:r>
          <a:r>
            <a:rPr lang="en-US" altLang="ko-KR" b="1" spc="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b="1" spc="0" dirty="0">
              <a:solidFill>
                <a:srgbClr val="000000"/>
              </a:solidFill>
              <a:effectLst/>
              <a:latin typeface="+mj-lt"/>
              <a:ea typeface="휴먼명조"/>
            </a:rPr>
            <a:t>기업육성</a:t>
          </a:r>
          <a:r>
            <a:rPr lang="en-US" altLang="ko-KR" b="1" spc="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b="1" spc="0" dirty="0">
              <a:solidFill>
                <a:srgbClr val="000000"/>
              </a:solidFill>
              <a:effectLst/>
              <a:latin typeface="+mj-lt"/>
              <a:ea typeface="휴먼명조"/>
            </a:rPr>
            <a:t>인재양성</a:t>
          </a:r>
          <a:r>
            <a:rPr lang="en-US" altLang="ko-KR" b="1" spc="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b="1" spc="0" dirty="0">
              <a:solidFill>
                <a:srgbClr val="000000"/>
              </a:solidFill>
              <a:effectLst/>
              <a:latin typeface="+mj-lt"/>
              <a:ea typeface="휴먼명조"/>
            </a:rPr>
            <a:t>기술표준 등 </a:t>
          </a:r>
          <a:r>
            <a:rPr lang="en-US" altLang="ko-KR" b="1" spc="0" dirty="0">
              <a:solidFill>
                <a:srgbClr val="000000"/>
              </a:solidFill>
              <a:effectLst/>
              <a:latin typeface="+mj-lt"/>
              <a:ea typeface="휴먼명조"/>
            </a:rPr>
            <a:t>4</a:t>
          </a:r>
          <a:r>
            <a:rPr lang="ko-KR" altLang="en-US" b="1" spc="0" dirty="0">
              <a:solidFill>
                <a:srgbClr val="000000"/>
              </a:solidFill>
              <a:effectLst/>
              <a:latin typeface="+mj-lt"/>
              <a:ea typeface="휴먼명조"/>
            </a:rPr>
            <a:t>개 분과 운영</a:t>
          </a:r>
          <a:endParaRPr lang="ko-KR" altLang="en-US" dirty="0"/>
        </a:p>
      </dgm:t>
    </dgm:pt>
    <dgm:pt modelId="{BE38AE41-0D34-4508-8F77-79C2045D77A5}" type="parTrans" cxnId="{67AE26CE-2776-4449-864B-EE9CA3985F3E}">
      <dgm:prSet/>
      <dgm:spPr/>
      <dgm:t>
        <a:bodyPr/>
        <a:lstStyle/>
        <a:p>
          <a:pPr latinLnBrk="1"/>
          <a:endParaRPr lang="ko-KR" altLang="en-US"/>
        </a:p>
      </dgm:t>
    </dgm:pt>
    <dgm:pt modelId="{184E969E-7FCC-459D-866A-08DDA9F85DDF}" type="sibTrans" cxnId="{67AE26CE-2776-4449-864B-EE9CA3985F3E}">
      <dgm:prSet/>
      <dgm:spPr/>
      <dgm:t>
        <a:bodyPr/>
        <a:lstStyle/>
        <a:p>
          <a:pPr latinLnBrk="1"/>
          <a:endParaRPr lang="ko-KR" altLang="en-US"/>
        </a:p>
      </dgm:t>
    </dgm:pt>
    <dgm:pt modelId="{C62E558D-4952-4AC5-8957-914C55AACE89}">
      <dgm:prSet/>
      <dgm:spPr/>
      <dgm:t>
        <a:bodyPr/>
        <a:lstStyle/>
        <a:p>
          <a:pPr latinLnBrk="1"/>
          <a:r>
            <a:rPr lang="ko-KR" altLang="en-US" b="1" spc="-20">
              <a:solidFill>
                <a:srgbClr val="000000"/>
              </a:solidFill>
              <a:effectLst/>
              <a:latin typeface="+mj-lt"/>
              <a:ea typeface="휴먼명조"/>
            </a:rPr>
            <a:t>기업 간 자발적 상생</a:t>
          </a:r>
          <a:r>
            <a:rPr lang="en-US" altLang="ko-KR" b="1" spc="-20">
              <a:solidFill>
                <a:srgbClr val="000000"/>
              </a:solidFill>
              <a:effectLst/>
              <a:latin typeface="+mj-lt"/>
              <a:ea typeface="휴먼명조"/>
            </a:rPr>
            <a:t>·</a:t>
          </a:r>
          <a:r>
            <a:rPr lang="ko-KR" altLang="en-US" b="1" spc="-20">
              <a:solidFill>
                <a:srgbClr val="000000"/>
              </a:solidFill>
              <a:effectLst/>
              <a:latin typeface="+mj-lt"/>
              <a:ea typeface="휴먼명조"/>
            </a:rPr>
            <a:t>협력 활동</a:t>
          </a:r>
          <a:r>
            <a:rPr lang="en-US" altLang="ko-KR" b="1" spc="-2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b="1" spc="-20">
              <a:solidFill>
                <a:srgbClr val="000000"/>
              </a:solidFill>
              <a:effectLst/>
              <a:latin typeface="+mj-lt"/>
              <a:ea typeface="휴먼명조"/>
            </a:rPr>
            <a:t>신규 사업모델 발굴 및 </a:t>
          </a:r>
          <a:r>
            <a:rPr lang="ko-KR" altLang="en-US" b="1" spc="0">
              <a:solidFill>
                <a:srgbClr val="000000"/>
              </a:solidFill>
              <a:effectLst/>
              <a:latin typeface="+mj-lt"/>
              <a:ea typeface="휴먼명조"/>
            </a:rPr>
            <a:t>제안 </a:t>
          </a:r>
          <a:r>
            <a:rPr lang="ko-KR" altLang="en-US" spc="0">
              <a:solidFill>
                <a:srgbClr val="000000"/>
              </a:solidFill>
              <a:effectLst/>
              <a:latin typeface="+mj-lt"/>
              <a:ea typeface="휴먼명조"/>
            </a:rPr>
            <a:t>등을 위해 프로젝트 그룹 구성</a:t>
          </a:r>
          <a:r>
            <a:rPr lang="en-US" altLang="ko-KR" spc="0">
              <a:solidFill>
                <a:srgbClr val="000000"/>
              </a:solidFill>
              <a:effectLst/>
              <a:latin typeface="+mj-lt"/>
              <a:ea typeface="휴먼명조"/>
            </a:rPr>
            <a:t>·</a:t>
          </a:r>
          <a:r>
            <a:rPr lang="ko-KR" altLang="en-US" spc="0">
              <a:solidFill>
                <a:srgbClr val="000000"/>
              </a:solidFill>
              <a:effectLst/>
              <a:latin typeface="+mj-lt"/>
              <a:ea typeface="휴먼명조"/>
            </a:rPr>
            <a:t>운영</a:t>
          </a:r>
          <a:endParaRPr lang="ko-KR" altLang="en-US"/>
        </a:p>
      </dgm:t>
    </dgm:pt>
    <dgm:pt modelId="{4ECDEA88-9D29-4B0B-B3F0-BCDADD45FCB7}" type="parTrans" cxnId="{4E371679-4C81-43C0-8A3A-FD2D83FE1BDC}">
      <dgm:prSet/>
      <dgm:spPr/>
      <dgm:t>
        <a:bodyPr/>
        <a:lstStyle/>
        <a:p>
          <a:pPr latinLnBrk="1"/>
          <a:endParaRPr lang="ko-KR" altLang="en-US"/>
        </a:p>
      </dgm:t>
    </dgm:pt>
    <dgm:pt modelId="{2A165E27-F752-462B-B72D-0F37F67ABB86}" type="sibTrans" cxnId="{4E371679-4C81-43C0-8A3A-FD2D83FE1BDC}">
      <dgm:prSet/>
      <dgm:spPr/>
      <dgm:t>
        <a:bodyPr/>
        <a:lstStyle/>
        <a:p>
          <a:pPr latinLnBrk="1"/>
          <a:endParaRPr lang="ko-KR" altLang="en-US"/>
        </a:p>
      </dgm:t>
    </dgm:pt>
    <dgm:pt modelId="{D6186947-9EAF-41BB-8CC8-AB41F986C5D8}">
      <dgm:prSet/>
      <dgm:spPr/>
      <dgm:t>
        <a:bodyPr/>
        <a:lstStyle/>
        <a:p>
          <a:pPr latinLnBrk="1"/>
          <a:r>
            <a:rPr lang="ko-KR" altLang="en-US" spc="-20">
              <a:solidFill>
                <a:srgbClr val="000000"/>
              </a:solidFill>
              <a:effectLst/>
              <a:latin typeface="휴먼명조"/>
              <a:ea typeface="휴먼명조"/>
            </a:rPr>
            <a:t>정부지원 </a:t>
          </a:r>
          <a:r>
            <a:rPr lang="ko-KR" altLang="en-US" b="1" spc="-20">
              <a:solidFill>
                <a:srgbClr val="000000"/>
              </a:solidFill>
              <a:effectLst/>
              <a:latin typeface="휴먼명조"/>
              <a:ea typeface="휴먼명조"/>
            </a:rPr>
            <a:t>지역사업 추진상황 점검 및 협력방안 모색</a:t>
          </a:r>
          <a:endParaRPr lang="ko-KR" altLang="en-US"/>
        </a:p>
      </dgm:t>
    </dgm:pt>
    <dgm:pt modelId="{40601113-3027-4110-9BD2-9267DD9B31CD}" type="parTrans" cxnId="{90AB4674-D5C6-480E-95B4-7FB5467FEF59}">
      <dgm:prSet/>
      <dgm:spPr/>
      <dgm:t>
        <a:bodyPr/>
        <a:lstStyle/>
        <a:p>
          <a:pPr latinLnBrk="1"/>
          <a:endParaRPr lang="ko-KR" altLang="en-US"/>
        </a:p>
      </dgm:t>
    </dgm:pt>
    <dgm:pt modelId="{D9A97107-94A1-454A-8499-B771ECDEF330}" type="sibTrans" cxnId="{90AB4674-D5C6-480E-95B4-7FB5467FEF59}">
      <dgm:prSet/>
      <dgm:spPr/>
      <dgm:t>
        <a:bodyPr/>
        <a:lstStyle/>
        <a:p>
          <a:pPr latinLnBrk="1"/>
          <a:endParaRPr lang="ko-KR" altLang="en-US"/>
        </a:p>
      </dgm:t>
    </dgm:pt>
    <dgm:pt modelId="{731A9F7D-CF52-4D95-B66A-1588D8B2B8D7}">
      <dgm:prSet/>
      <dgm:spPr/>
      <dgm:t>
        <a:bodyPr/>
        <a:lstStyle/>
        <a:p>
          <a:pPr latinLnBrk="1"/>
          <a:r>
            <a:rPr lang="ko-KR" altLang="en-US" spc="-30" dirty="0">
              <a:solidFill>
                <a:srgbClr val="000000"/>
              </a:solidFill>
              <a:effectLst/>
              <a:latin typeface="휴먼명조"/>
              <a:ea typeface="휴먼명조"/>
            </a:rPr>
            <a:t>얼라이언스의 효율적 운영을 위해 유관기관과 </a:t>
          </a:r>
          <a:r>
            <a:rPr lang="ko-KR" altLang="en-US" b="1" spc="0" dirty="0">
              <a:solidFill>
                <a:srgbClr val="000000"/>
              </a:solidFill>
              <a:effectLst/>
              <a:latin typeface="휴먼명조"/>
              <a:ea typeface="휴먼명조"/>
            </a:rPr>
            <a:t>얼라이언스간 연계 및 지원 추진</a:t>
          </a:r>
          <a:endParaRPr lang="ko-KR" altLang="en-US" dirty="0"/>
        </a:p>
      </dgm:t>
    </dgm:pt>
    <dgm:pt modelId="{1741FAE9-1840-4655-8EAB-3B4D4054567C}" type="parTrans" cxnId="{0848708F-2102-4FEC-92DC-264E5567C99E}">
      <dgm:prSet/>
      <dgm:spPr/>
      <dgm:t>
        <a:bodyPr/>
        <a:lstStyle/>
        <a:p>
          <a:pPr latinLnBrk="1"/>
          <a:endParaRPr lang="ko-KR" altLang="en-US"/>
        </a:p>
      </dgm:t>
    </dgm:pt>
    <dgm:pt modelId="{05B963F2-CF4D-482A-9D08-05ABE6B9CF1F}" type="sibTrans" cxnId="{0848708F-2102-4FEC-92DC-264E5567C99E}">
      <dgm:prSet/>
      <dgm:spPr/>
      <dgm:t>
        <a:bodyPr/>
        <a:lstStyle/>
        <a:p>
          <a:pPr latinLnBrk="1"/>
          <a:endParaRPr lang="ko-KR" altLang="en-US"/>
        </a:p>
      </dgm:t>
    </dgm:pt>
    <dgm:pt modelId="{64FB2123-4AEA-44FE-AB77-DF02C051AA34}" type="pres">
      <dgm:prSet presAssocID="{E1BC2848-07E9-4514-B0A0-E82AA9C2A878}" presName="linear" presStyleCnt="0">
        <dgm:presLayoutVars>
          <dgm:dir/>
          <dgm:animLvl val="lvl"/>
          <dgm:resizeHandles val="exact"/>
        </dgm:presLayoutVars>
      </dgm:prSet>
      <dgm:spPr/>
    </dgm:pt>
    <dgm:pt modelId="{27F31380-B756-4F22-A7CF-384B2571C96E}" type="pres">
      <dgm:prSet presAssocID="{AAA7B6AB-11E0-45B2-8AB6-21BB40088BC0}" presName="parentLin" presStyleCnt="0"/>
      <dgm:spPr/>
    </dgm:pt>
    <dgm:pt modelId="{903EBA84-999E-4579-8D47-EB2A406A73E1}" type="pres">
      <dgm:prSet presAssocID="{AAA7B6AB-11E0-45B2-8AB6-21BB40088BC0}" presName="parentLeftMargin" presStyleLbl="node1" presStyleIdx="0" presStyleCnt="5"/>
      <dgm:spPr/>
    </dgm:pt>
    <dgm:pt modelId="{4C6D6AD3-E6F5-4F17-A88C-9CE44C620A16}" type="pres">
      <dgm:prSet presAssocID="{AAA7B6AB-11E0-45B2-8AB6-21BB40088BC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DCD40A3-F8E7-42DA-8DE8-F726F00A0440}" type="pres">
      <dgm:prSet presAssocID="{AAA7B6AB-11E0-45B2-8AB6-21BB40088BC0}" presName="negativeSpace" presStyleCnt="0"/>
      <dgm:spPr/>
    </dgm:pt>
    <dgm:pt modelId="{71AC71C0-B951-4C97-AFAF-A5FA15BDD1A5}" type="pres">
      <dgm:prSet presAssocID="{AAA7B6AB-11E0-45B2-8AB6-21BB40088BC0}" presName="childText" presStyleLbl="conFgAcc1" presStyleIdx="0" presStyleCnt="5">
        <dgm:presLayoutVars>
          <dgm:bulletEnabled val="1"/>
        </dgm:presLayoutVars>
      </dgm:prSet>
      <dgm:spPr/>
    </dgm:pt>
    <dgm:pt modelId="{0522A09D-659F-4815-B54D-3E6869A2AB71}" type="pres">
      <dgm:prSet presAssocID="{8DD96243-46BF-4B1E-845A-203D89D14409}" presName="spaceBetweenRectangles" presStyleCnt="0"/>
      <dgm:spPr/>
    </dgm:pt>
    <dgm:pt modelId="{FFFABDD7-5CC3-4E09-B248-A4579260FFC4}" type="pres">
      <dgm:prSet presAssocID="{7886DC68-46B4-481B-B245-1B1F8FAF3C71}" presName="parentLin" presStyleCnt="0"/>
      <dgm:spPr/>
    </dgm:pt>
    <dgm:pt modelId="{522AF612-16D3-4651-A516-EA9D018ECF44}" type="pres">
      <dgm:prSet presAssocID="{7886DC68-46B4-481B-B245-1B1F8FAF3C71}" presName="parentLeftMargin" presStyleLbl="node1" presStyleIdx="0" presStyleCnt="5"/>
      <dgm:spPr/>
    </dgm:pt>
    <dgm:pt modelId="{420E2F84-16CB-480D-B369-79B6ED17B211}" type="pres">
      <dgm:prSet presAssocID="{7886DC68-46B4-481B-B245-1B1F8FAF3C7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5BDA886-C675-4A9F-BCD7-99805F2207D7}" type="pres">
      <dgm:prSet presAssocID="{7886DC68-46B4-481B-B245-1B1F8FAF3C71}" presName="negativeSpace" presStyleCnt="0"/>
      <dgm:spPr/>
    </dgm:pt>
    <dgm:pt modelId="{B0C3F6B0-AC98-4FA9-BEB8-882667CBD16E}" type="pres">
      <dgm:prSet presAssocID="{7886DC68-46B4-481B-B245-1B1F8FAF3C71}" presName="childText" presStyleLbl="conFgAcc1" presStyleIdx="1" presStyleCnt="5">
        <dgm:presLayoutVars>
          <dgm:bulletEnabled val="1"/>
        </dgm:presLayoutVars>
      </dgm:prSet>
      <dgm:spPr/>
    </dgm:pt>
    <dgm:pt modelId="{A7A85740-A851-4A20-BA24-85CAFFA38B85}" type="pres">
      <dgm:prSet presAssocID="{200FCBC7-90FF-4E66-819C-A302EE8C4202}" presName="spaceBetweenRectangles" presStyleCnt="0"/>
      <dgm:spPr/>
    </dgm:pt>
    <dgm:pt modelId="{9BB18A22-6D37-4C80-88E3-F5344BFFC159}" type="pres">
      <dgm:prSet presAssocID="{CC13BC3C-8C81-4E3A-A904-54DB1BBB51F0}" presName="parentLin" presStyleCnt="0"/>
      <dgm:spPr/>
    </dgm:pt>
    <dgm:pt modelId="{1D124C4E-E260-4D1A-8DD5-972F74F06744}" type="pres">
      <dgm:prSet presAssocID="{CC13BC3C-8C81-4E3A-A904-54DB1BBB51F0}" presName="parentLeftMargin" presStyleLbl="node1" presStyleIdx="1" presStyleCnt="5"/>
      <dgm:spPr/>
    </dgm:pt>
    <dgm:pt modelId="{60B8B373-F252-4859-B3E3-C9EF4FA75467}" type="pres">
      <dgm:prSet presAssocID="{CC13BC3C-8C81-4E3A-A904-54DB1BBB51F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ED1AD1A-DCB7-481B-A164-89425FAD42C1}" type="pres">
      <dgm:prSet presAssocID="{CC13BC3C-8C81-4E3A-A904-54DB1BBB51F0}" presName="negativeSpace" presStyleCnt="0"/>
      <dgm:spPr/>
    </dgm:pt>
    <dgm:pt modelId="{8A912E41-82B3-467B-9524-95C06251D8AB}" type="pres">
      <dgm:prSet presAssocID="{CC13BC3C-8C81-4E3A-A904-54DB1BBB51F0}" presName="childText" presStyleLbl="conFgAcc1" presStyleIdx="2" presStyleCnt="5">
        <dgm:presLayoutVars>
          <dgm:bulletEnabled val="1"/>
        </dgm:presLayoutVars>
      </dgm:prSet>
      <dgm:spPr/>
    </dgm:pt>
    <dgm:pt modelId="{E75DF118-A170-4FF7-9843-6B55772AD06D}" type="pres">
      <dgm:prSet presAssocID="{35B418AA-25C6-46B2-BE93-FC2DAD890A8E}" presName="spaceBetweenRectangles" presStyleCnt="0"/>
      <dgm:spPr/>
    </dgm:pt>
    <dgm:pt modelId="{C5499972-0B3E-48D7-9B84-C4D3B3181049}" type="pres">
      <dgm:prSet presAssocID="{29584297-7844-4925-9B9A-6FEC5926FC69}" presName="parentLin" presStyleCnt="0"/>
      <dgm:spPr/>
    </dgm:pt>
    <dgm:pt modelId="{F880AD95-7E30-41FD-9B24-8F1B903915D6}" type="pres">
      <dgm:prSet presAssocID="{29584297-7844-4925-9B9A-6FEC5926FC69}" presName="parentLeftMargin" presStyleLbl="node1" presStyleIdx="2" presStyleCnt="5"/>
      <dgm:spPr/>
    </dgm:pt>
    <dgm:pt modelId="{F7FA48FA-67F8-4A50-A5C6-661B55DD286B}" type="pres">
      <dgm:prSet presAssocID="{29584297-7844-4925-9B9A-6FEC5926FC6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634988F-B50C-45A4-A08F-90AF12FCA77E}" type="pres">
      <dgm:prSet presAssocID="{29584297-7844-4925-9B9A-6FEC5926FC69}" presName="negativeSpace" presStyleCnt="0"/>
      <dgm:spPr/>
    </dgm:pt>
    <dgm:pt modelId="{EA567D93-1D2B-4C70-A0D2-80B61F92A73F}" type="pres">
      <dgm:prSet presAssocID="{29584297-7844-4925-9B9A-6FEC5926FC69}" presName="childText" presStyleLbl="conFgAcc1" presStyleIdx="3" presStyleCnt="5">
        <dgm:presLayoutVars>
          <dgm:bulletEnabled val="1"/>
        </dgm:presLayoutVars>
      </dgm:prSet>
      <dgm:spPr/>
    </dgm:pt>
    <dgm:pt modelId="{288D00C2-FF00-400C-AAC0-E0F51CC0FBDF}" type="pres">
      <dgm:prSet presAssocID="{ECB40469-E987-4764-91B1-0BBAA200CD02}" presName="spaceBetweenRectangles" presStyleCnt="0"/>
      <dgm:spPr/>
    </dgm:pt>
    <dgm:pt modelId="{89EBF7B0-1637-4A2C-8CF0-A9CFE0895073}" type="pres">
      <dgm:prSet presAssocID="{24D9CCE7-7D15-4549-8DE3-164FBDF28112}" presName="parentLin" presStyleCnt="0"/>
      <dgm:spPr/>
    </dgm:pt>
    <dgm:pt modelId="{7EDF517B-27F8-4AED-BFCF-E92D51252912}" type="pres">
      <dgm:prSet presAssocID="{24D9CCE7-7D15-4549-8DE3-164FBDF28112}" presName="parentLeftMargin" presStyleLbl="node1" presStyleIdx="3" presStyleCnt="5"/>
      <dgm:spPr/>
    </dgm:pt>
    <dgm:pt modelId="{82038FCE-6A3A-476B-8097-5ACA0858676E}" type="pres">
      <dgm:prSet presAssocID="{24D9CCE7-7D15-4549-8DE3-164FBDF28112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10CC0D4-3971-4070-B121-D9274850F413}" type="pres">
      <dgm:prSet presAssocID="{24D9CCE7-7D15-4549-8DE3-164FBDF28112}" presName="negativeSpace" presStyleCnt="0"/>
      <dgm:spPr/>
    </dgm:pt>
    <dgm:pt modelId="{60C9F741-205E-4957-A4CF-21BE990289D9}" type="pres">
      <dgm:prSet presAssocID="{24D9CCE7-7D15-4549-8DE3-164FBDF2811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A91EE19-58AF-4DB4-B59B-BF00440370E4}" type="presOf" srcId="{C62E558D-4952-4AC5-8957-914C55AACE89}" destId="{8A912E41-82B3-467B-9524-95C06251D8AB}" srcOrd="0" destOrd="0" presId="urn:microsoft.com/office/officeart/2005/8/layout/list1"/>
    <dgm:cxn modelId="{82C1021B-9049-4678-9243-5346CA47C28E}" srcId="{E1BC2848-07E9-4514-B0A0-E82AA9C2A878}" destId="{CC13BC3C-8C81-4E3A-A904-54DB1BBB51F0}" srcOrd="2" destOrd="0" parTransId="{69FFD563-622F-4ABD-9B93-65E355287938}" sibTransId="{35B418AA-25C6-46B2-BE93-FC2DAD890A8E}"/>
    <dgm:cxn modelId="{42E32322-ECBA-48C8-A2AF-1BBEB6FA161C}" type="presOf" srcId="{A9CD0D31-EEF6-4645-80BD-5536B5F9F97A}" destId="{71AC71C0-B951-4C97-AFAF-A5FA15BDD1A5}" srcOrd="0" destOrd="0" presId="urn:microsoft.com/office/officeart/2005/8/layout/list1"/>
    <dgm:cxn modelId="{95C0E527-AA69-4FEA-A0C5-E427A1114C37}" type="presOf" srcId="{0515FFC6-FC28-455D-8C72-6EE504705500}" destId="{B0C3F6B0-AC98-4FA9-BEB8-882667CBD16E}" srcOrd="0" destOrd="0" presId="urn:microsoft.com/office/officeart/2005/8/layout/list1"/>
    <dgm:cxn modelId="{A4A13D37-C577-456F-9DFF-022B0E09528D}" srcId="{AAA7B6AB-11E0-45B2-8AB6-21BB40088BC0}" destId="{A9CD0D31-EEF6-4645-80BD-5536B5F9F97A}" srcOrd="0" destOrd="0" parTransId="{878208D1-61D6-4D16-8001-C96B83DD8048}" sibTransId="{589DA758-18C4-4D64-B1EC-5C525EA063A2}"/>
    <dgm:cxn modelId="{0E76DB3C-11EE-416A-B946-7D61322FF738}" srcId="{E1BC2848-07E9-4514-B0A0-E82AA9C2A878}" destId="{24D9CCE7-7D15-4549-8DE3-164FBDF28112}" srcOrd="4" destOrd="0" parTransId="{96455F61-D9F4-4F03-83ED-E427C46B1E81}" sibTransId="{988F09B9-B48B-4AD7-A01D-83D7DA8FDF79}"/>
    <dgm:cxn modelId="{150D3740-2901-4A8E-A709-9BFEC105946D}" type="presOf" srcId="{24D9CCE7-7D15-4549-8DE3-164FBDF28112}" destId="{82038FCE-6A3A-476B-8097-5ACA0858676E}" srcOrd="1" destOrd="0" presId="urn:microsoft.com/office/officeart/2005/8/layout/list1"/>
    <dgm:cxn modelId="{A6689D44-0D6E-4A0E-8ACC-490838FD7924}" srcId="{E1BC2848-07E9-4514-B0A0-E82AA9C2A878}" destId="{7886DC68-46B4-481B-B245-1B1F8FAF3C71}" srcOrd="1" destOrd="0" parTransId="{867D9E9D-3281-404F-84AC-7713E3C56D6C}" sibTransId="{200FCBC7-90FF-4E66-819C-A302EE8C4202}"/>
    <dgm:cxn modelId="{FB376067-0BEB-40F9-9102-343CFDA30184}" type="presOf" srcId="{7886DC68-46B4-481B-B245-1B1F8FAF3C71}" destId="{522AF612-16D3-4651-A516-EA9D018ECF44}" srcOrd="0" destOrd="0" presId="urn:microsoft.com/office/officeart/2005/8/layout/list1"/>
    <dgm:cxn modelId="{5CE64867-899D-4732-9FE0-086A8CEEC3EB}" type="presOf" srcId="{E1BC2848-07E9-4514-B0A0-E82AA9C2A878}" destId="{64FB2123-4AEA-44FE-AB77-DF02C051AA34}" srcOrd="0" destOrd="0" presId="urn:microsoft.com/office/officeart/2005/8/layout/list1"/>
    <dgm:cxn modelId="{4073CE48-C420-4D1A-A88B-D9EA3F2440B6}" srcId="{E1BC2848-07E9-4514-B0A0-E82AA9C2A878}" destId="{29584297-7844-4925-9B9A-6FEC5926FC69}" srcOrd="3" destOrd="0" parTransId="{282B77A8-AB3B-4A14-8F42-0ACF52598D3A}" sibTransId="{ECB40469-E987-4764-91B1-0BBAA200CD02}"/>
    <dgm:cxn modelId="{0D9B1F4A-9C7B-4494-8B91-2BD45695D492}" type="presOf" srcId="{CC13BC3C-8C81-4E3A-A904-54DB1BBB51F0}" destId="{1D124C4E-E260-4D1A-8DD5-972F74F06744}" srcOrd="0" destOrd="0" presId="urn:microsoft.com/office/officeart/2005/8/layout/list1"/>
    <dgm:cxn modelId="{CAE2CC4C-B5FA-4E3D-9D30-630779A326C8}" type="presOf" srcId="{29584297-7844-4925-9B9A-6FEC5926FC69}" destId="{F7FA48FA-67F8-4A50-A5C6-661B55DD286B}" srcOrd="1" destOrd="0" presId="urn:microsoft.com/office/officeart/2005/8/layout/list1"/>
    <dgm:cxn modelId="{90AB4674-D5C6-480E-95B4-7FB5467FEF59}" srcId="{29584297-7844-4925-9B9A-6FEC5926FC69}" destId="{D6186947-9EAF-41BB-8CC8-AB41F986C5D8}" srcOrd="0" destOrd="0" parTransId="{40601113-3027-4110-9BD2-9267DD9B31CD}" sibTransId="{D9A97107-94A1-454A-8499-B771ECDEF330}"/>
    <dgm:cxn modelId="{4E371679-4C81-43C0-8A3A-FD2D83FE1BDC}" srcId="{CC13BC3C-8C81-4E3A-A904-54DB1BBB51F0}" destId="{C62E558D-4952-4AC5-8957-914C55AACE89}" srcOrd="0" destOrd="0" parTransId="{4ECDEA88-9D29-4B0B-B3F0-BCDADD45FCB7}" sibTransId="{2A165E27-F752-462B-B72D-0F37F67ABB86}"/>
    <dgm:cxn modelId="{F15C567D-6BF9-4877-BFCD-3D463A937C44}" type="presOf" srcId="{AAA7B6AB-11E0-45B2-8AB6-21BB40088BC0}" destId="{4C6D6AD3-E6F5-4F17-A88C-9CE44C620A16}" srcOrd="1" destOrd="0" presId="urn:microsoft.com/office/officeart/2005/8/layout/list1"/>
    <dgm:cxn modelId="{04E45588-6D1B-4570-8818-BFFF62CE1650}" type="presOf" srcId="{CC13BC3C-8C81-4E3A-A904-54DB1BBB51F0}" destId="{60B8B373-F252-4859-B3E3-C9EF4FA75467}" srcOrd="1" destOrd="0" presId="urn:microsoft.com/office/officeart/2005/8/layout/list1"/>
    <dgm:cxn modelId="{0848708F-2102-4FEC-92DC-264E5567C99E}" srcId="{24D9CCE7-7D15-4549-8DE3-164FBDF28112}" destId="{731A9F7D-CF52-4D95-B66A-1588D8B2B8D7}" srcOrd="0" destOrd="0" parTransId="{1741FAE9-1840-4655-8EAB-3B4D4054567C}" sibTransId="{05B963F2-CF4D-482A-9D08-05ABE6B9CF1F}"/>
    <dgm:cxn modelId="{DC789EA0-CBDE-4D21-A5B3-AF9D7B5C454A}" type="presOf" srcId="{AAA7B6AB-11E0-45B2-8AB6-21BB40088BC0}" destId="{903EBA84-999E-4579-8D47-EB2A406A73E1}" srcOrd="0" destOrd="0" presId="urn:microsoft.com/office/officeart/2005/8/layout/list1"/>
    <dgm:cxn modelId="{545E85C2-7E43-41BD-A074-F3F0C1DF0A96}" srcId="{E1BC2848-07E9-4514-B0A0-E82AA9C2A878}" destId="{AAA7B6AB-11E0-45B2-8AB6-21BB40088BC0}" srcOrd="0" destOrd="0" parTransId="{8C8D5E6B-F8E8-445E-83B4-8D5BDCECBE34}" sibTransId="{8DD96243-46BF-4B1E-845A-203D89D14409}"/>
    <dgm:cxn modelId="{67AE26CE-2776-4449-864B-EE9CA3985F3E}" srcId="{7886DC68-46B4-481B-B245-1B1F8FAF3C71}" destId="{0515FFC6-FC28-455D-8C72-6EE504705500}" srcOrd="0" destOrd="0" parTransId="{BE38AE41-0D34-4508-8F77-79C2045D77A5}" sibTransId="{184E969E-7FCC-459D-866A-08DDA9F85DDF}"/>
    <dgm:cxn modelId="{D83888CE-5693-4F63-8195-EE0ED6A1F264}" type="presOf" srcId="{731A9F7D-CF52-4D95-B66A-1588D8B2B8D7}" destId="{60C9F741-205E-4957-A4CF-21BE990289D9}" srcOrd="0" destOrd="0" presId="urn:microsoft.com/office/officeart/2005/8/layout/list1"/>
    <dgm:cxn modelId="{F92D26DC-1D3D-4D6D-B54A-A6BF90E631CA}" type="presOf" srcId="{29584297-7844-4925-9B9A-6FEC5926FC69}" destId="{F880AD95-7E30-41FD-9B24-8F1B903915D6}" srcOrd="0" destOrd="0" presId="urn:microsoft.com/office/officeart/2005/8/layout/list1"/>
    <dgm:cxn modelId="{53859DDC-FDA6-4237-9560-B1839BD13014}" type="presOf" srcId="{24D9CCE7-7D15-4549-8DE3-164FBDF28112}" destId="{7EDF517B-27F8-4AED-BFCF-E92D51252912}" srcOrd="0" destOrd="0" presId="urn:microsoft.com/office/officeart/2005/8/layout/list1"/>
    <dgm:cxn modelId="{63DD2EDD-CF2A-42F6-A639-5C0530EE28A3}" type="presOf" srcId="{D6186947-9EAF-41BB-8CC8-AB41F986C5D8}" destId="{EA567D93-1D2B-4C70-A0D2-80B61F92A73F}" srcOrd="0" destOrd="0" presId="urn:microsoft.com/office/officeart/2005/8/layout/list1"/>
    <dgm:cxn modelId="{707733F1-926A-4BB5-8038-DA4DE45F2B78}" type="presOf" srcId="{7886DC68-46B4-481B-B245-1B1F8FAF3C71}" destId="{420E2F84-16CB-480D-B369-79B6ED17B211}" srcOrd="1" destOrd="0" presId="urn:microsoft.com/office/officeart/2005/8/layout/list1"/>
    <dgm:cxn modelId="{229410A1-8182-4CF9-8C5F-319D8464FD8E}" type="presParOf" srcId="{64FB2123-4AEA-44FE-AB77-DF02C051AA34}" destId="{27F31380-B756-4F22-A7CF-384B2571C96E}" srcOrd="0" destOrd="0" presId="urn:microsoft.com/office/officeart/2005/8/layout/list1"/>
    <dgm:cxn modelId="{41188C60-53AB-4629-84EA-52134000AE4F}" type="presParOf" srcId="{27F31380-B756-4F22-A7CF-384B2571C96E}" destId="{903EBA84-999E-4579-8D47-EB2A406A73E1}" srcOrd="0" destOrd="0" presId="urn:microsoft.com/office/officeart/2005/8/layout/list1"/>
    <dgm:cxn modelId="{1F977DF5-BD95-4D8F-904F-30B9CDA87BC7}" type="presParOf" srcId="{27F31380-B756-4F22-A7CF-384B2571C96E}" destId="{4C6D6AD3-E6F5-4F17-A88C-9CE44C620A16}" srcOrd="1" destOrd="0" presId="urn:microsoft.com/office/officeart/2005/8/layout/list1"/>
    <dgm:cxn modelId="{9A880289-B611-440B-B978-1B5E5F0724CD}" type="presParOf" srcId="{64FB2123-4AEA-44FE-AB77-DF02C051AA34}" destId="{1DCD40A3-F8E7-42DA-8DE8-F726F00A0440}" srcOrd="1" destOrd="0" presId="urn:microsoft.com/office/officeart/2005/8/layout/list1"/>
    <dgm:cxn modelId="{6596636E-67F6-41F8-96C3-D7924CE30643}" type="presParOf" srcId="{64FB2123-4AEA-44FE-AB77-DF02C051AA34}" destId="{71AC71C0-B951-4C97-AFAF-A5FA15BDD1A5}" srcOrd="2" destOrd="0" presId="urn:microsoft.com/office/officeart/2005/8/layout/list1"/>
    <dgm:cxn modelId="{6D10CF80-00E3-4053-B4CD-68852B1411CB}" type="presParOf" srcId="{64FB2123-4AEA-44FE-AB77-DF02C051AA34}" destId="{0522A09D-659F-4815-B54D-3E6869A2AB71}" srcOrd="3" destOrd="0" presId="urn:microsoft.com/office/officeart/2005/8/layout/list1"/>
    <dgm:cxn modelId="{AFCEB16A-43ED-4CB0-8C9D-ED32BB033D0B}" type="presParOf" srcId="{64FB2123-4AEA-44FE-AB77-DF02C051AA34}" destId="{FFFABDD7-5CC3-4E09-B248-A4579260FFC4}" srcOrd="4" destOrd="0" presId="urn:microsoft.com/office/officeart/2005/8/layout/list1"/>
    <dgm:cxn modelId="{303584E2-E3A4-42F6-B3D3-975B0BF15360}" type="presParOf" srcId="{FFFABDD7-5CC3-4E09-B248-A4579260FFC4}" destId="{522AF612-16D3-4651-A516-EA9D018ECF44}" srcOrd="0" destOrd="0" presId="urn:microsoft.com/office/officeart/2005/8/layout/list1"/>
    <dgm:cxn modelId="{66FE882F-868A-4607-A3F6-3DD6C442A108}" type="presParOf" srcId="{FFFABDD7-5CC3-4E09-B248-A4579260FFC4}" destId="{420E2F84-16CB-480D-B369-79B6ED17B211}" srcOrd="1" destOrd="0" presId="urn:microsoft.com/office/officeart/2005/8/layout/list1"/>
    <dgm:cxn modelId="{70081DD3-1CCE-4A34-B293-771B4EAE98A9}" type="presParOf" srcId="{64FB2123-4AEA-44FE-AB77-DF02C051AA34}" destId="{C5BDA886-C675-4A9F-BCD7-99805F2207D7}" srcOrd="5" destOrd="0" presId="urn:microsoft.com/office/officeart/2005/8/layout/list1"/>
    <dgm:cxn modelId="{4785E05E-3659-4921-A80B-B8C2D7460EF8}" type="presParOf" srcId="{64FB2123-4AEA-44FE-AB77-DF02C051AA34}" destId="{B0C3F6B0-AC98-4FA9-BEB8-882667CBD16E}" srcOrd="6" destOrd="0" presId="urn:microsoft.com/office/officeart/2005/8/layout/list1"/>
    <dgm:cxn modelId="{927FE6A6-93AD-4003-B568-2886244E17DF}" type="presParOf" srcId="{64FB2123-4AEA-44FE-AB77-DF02C051AA34}" destId="{A7A85740-A851-4A20-BA24-85CAFFA38B85}" srcOrd="7" destOrd="0" presId="urn:microsoft.com/office/officeart/2005/8/layout/list1"/>
    <dgm:cxn modelId="{5BA8E219-0BCE-4000-91D0-6EC3C4AE86F8}" type="presParOf" srcId="{64FB2123-4AEA-44FE-AB77-DF02C051AA34}" destId="{9BB18A22-6D37-4C80-88E3-F5344BFFC159}" srcOrd="8" destOrd="0" presId="urn:microsoft.com/office/officeart/2005/8/layout/list1"/>
    <dgm:cxn modelId="{05C1003E-F268-4659-8B0C-AFDBC80C4B95}" type="presParOf" srcId="{9BB18A22-6D37-4C80-88E3-F5344BFFC159}" destId="{1D124C4E-E260-4D1A-8DD5-972F74F06744}" srcOrd="0" destOrd="0" presId="urn:microsoft.com/office/officeart/2005/8/layout/list1"/>
    <dgm:cxn modelId="{0DC2BE4D-345E-4C6B-9AB8-360A38E58148}" type="presParOf" srcId="{9BB18A22-6D37-4C80-88E3-F5344BFFC159}" destId="{60B8B373-F252-4859-B3E3-C9EF4FA75467}" srcOrd="1" destOrd="0" presId="urn:microsoft.com/office/officeart/2005/8/layout/list1"/>
    <dgm:cxn modelId="{686FF999-9B41-4898-8C42-A195AD3B3360}" type="presParOf" srcId="{64FB2123-4AEA-44FE-AB77-DF02C051AA34}" destId="{EED1AD1A-DCB7-481B-A164-89425FAD42C1}" srcOrd="9" destOrd="0" presId="urn:microsoft.com/office/officeart/2005/8/layout/list1"/>
    <dgm:cxn modelId="{2F341778-F2F2-4C96-A1C7-B693583258CD}" type="presParOf" srcId="{64FB2123-4AEA-44FE-AB77-DF02C051AA34}" destId="{8A912E41-82B3-467B-9524-95C06251D8AB}" srcOrd="10" destOrd="0" presId="urn:microsoft.com/office/officeart/2005/8/layout/list1"/>
    <dgm:cxn modelId="{5A8B60DB-B07B-4F7E-A9EF-6F37C57A5B24}" type="presParOf" srcId="{64FB2123-4AEA-44FE-AB77-DF02C051AA34}" destId="{E75DF118-A170-4FF7-9843-6B55772AD06D}" srcOrd="11" destOrd="0" presId="urn:microsoft.com/office/officeart/2005/8/layout/list1"/>
    <dgm:cxn modelId="{EA55E09A-1A60-43C6-A347-241DF01ED8D9}" type="presParOf" srcId="{64FB2123-4AEA-44FE-AB77-DF02C051AA34}" destId="{C5499972-0B3E-48D7-9B84-C4D3B3181049}" srcOrd="12" destOrd="0" presId="urn:microsoft.com/office/officeart/2005/8/layout/list1"/>
    <dgm:cxn modelId="{AFA932B0-1B62-412B-B4CB-F7FFB1170814}" type="presParOf" srcId="{C5499972-0B3E-48D7-9B84-C4D3B3181049}" destId="{F880AD95-7E30-41FD-9B24-8F1B903915D6}" srcOrd="0" destOrd="0" presId="urn:microsoft.com/office/officeart/2005/8/layout/list1"/>
    <dgm:cxn modelId="{BB01D808-4E34-409E-B805-F7B02D23EDF6}" type="presParOf" srcId="{C5499972-0B3E-48D7-9B84-C4D3B3181049}" destId="{F7FA48FA-67F8-4A50-A5C6-661B55DD286B}" srcOrd="1" destOrd="0" presId="urn:microsoft.com/office/officeart/2005/8/layout/list1"/>
    <dgm:cxn modelId="{451E45E8-448B-4FC6-BE46-02225451048A}" type="presParOf" srcId="{64FB2123-4AEA-44FE-AB77-DF02C051AA34}" destId="{1634988F-B50C-45A4-A08F-90AF12FCA77E}" srcOrd="13" destOrd="0" presId="urn:microsoft.com/office/officeart/2005/8/layout/list1"/>
    <dgm:cxn modelId="{621B04F5-9209-43A2-BE9B-C9156DD19372}" type="presParOf" srcId="{64FB2123-4AEA-44FE-AB77-DF02C051AA34}" destId="{EA567D93-1D2B-4C70-A0D2-80B61F92A73F}" srcOrd="14" destOrd="0" presId="urn:microsoft.com/office/officeart/2005/8/layout/list1"/>
    <dgm:cxn modelId="{FB59BEC7-EAD4-4798-99DD-E55445172866}" type="presParOf" srcId="{64FB2123-4AEA-44FE-AB77-DF02C051AA34}" destId="{288D00C2-FF00-400C-AAC0-E0F51CC0FBDF}" srcOrd="15" destOrd="0" presId="urn:microsoft.com/office/officeart/2005/8/layout/list1"/>
    <dgm:cxn modelId="{83E9F571-D2F4-40A2-A8CD-1112EE37C6BB}" type="presParOf" srcId="{64FB2123-4AEA-44FE-AB77-DF02C051AA34}" destId="{89EBF7B0-1637-4A2C-8CF0-A9CFE0895073}" srcOrd="16" destOrd="0" presId="urn:microsoft.com/office/officeart/2005/8/layout/list1"/>
    <dgm:cxn modelId="{F32EDCF7-1A37-44D7-9768-1CE6B73E0129}" type="presParOf" srcId="{89EBF7B0-1637-4A2C-8CF0-A9CFE0895073}" destId="{7EDF517B-27F8-4AED-BFCF-E92D51252912}" srcOrd="0" destOrd="0" presId="urn:microsoft.com/office/officeart/2005/8/layout/list1"/>
    <dgm:cxn modelId="{08672A00-47D3-42A6-B986-DF2DEF0BA110}" type="presParOf" srcId="{89EBF7B0-1637-4A2C-8CF0-A9CFE0895073}" destId="{82038FCE-6A3A-476B-8097-5ACA0858676E}" srcOrd="1" destOrd="0" presId="urn:microsoft.com/office/officeart/2005/8/layout/list1"/>
    <dgm:cxn modelId="{F4897CFB-6514-4E83-B876-DB9D672A1EF6}" type="presParOf" srcId="{64FB2123-4AEA-44FE-AB77-DF02C051AA34}" destId="{F10CC0D4-3971-4070-B121-D9274850F413}" srcOrd="17" destOrd="0" presId="urn:microsoft.com/office/officeart/2005/8/layout/list1"/>
    <dgm:cxn modelId="{59F16CA6-47A7-4927-9096-9742F3C4BA29}" type="presParOf" srcId="{64FB2123-4AEA-44FE-AB77-DF02C051AA34}" destId="{60C9F741-205E-4957-A4CF-21BE990289D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C71C0-B951-4C97-AFAF-A5FA15BDD1A5}">
      <dsp:nvSpPr>
        <dsp:cNvPr id="0" name=""/>
        <dsp:cNvSpPr/>
      </dsp:nvSpPr>
      <dsp:spPr>
        <a:xfrm>
          <a:off x="0" y="269685"/>
          <a:ext cx="10806561" cy="683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09" tIns="291592" rIns="838709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400" kern="1200" spc="-30">
              <a:solidFill>
                <a:srgbClr val="000000"/>
              </a:solidFill>
              <a:effectLst/>
              <a:latin typeface="+mj-lt"/>
              <a:ea typeface="휴먼명조"/>
            </a:rPr>
            <a:t>얼라이언스의 효율적 운영과 활성화를 위해 </a:t>
          </a:r>
          <a:r>
            <a:rPr lang="ko-KR" altLang="en-US" sz="1400" b="1" kern="1200" spc="0">
              <a:solidFill>
                <a:srgbClr val="000000"/>
              </a:solidFill>
              <a:effectLst/>
              <a:latin typeface="+mj-lt"/>
              <a:ea typeface="휴먼명조"/>
            </a:rPr>
            <a:t>전반적 운영사항 협의 및 조정</a:t>
          </a:r>
          <a:endParaRPr lang="ko-KR" altLang="en-US" sz="1400" kern="1200"/>
        </a:p>
      </dsp:txBody>
      <dsp:txXfrm>
        <a:off x="0" y="269685"/>
        <a:ext cx="10806561" cy="683550"/>
      </dsp:txXfrm>
    </dsp:sp>
    <dsp:sp modelId="{4C6D6AD3-E6F5-4F17-A88C-9CE44C620A16}">
      <dsp:nvSpPr>
        <dsp:cNvPr id="0" name=""/>
        <dsp:cNvSpPr/>
      </dsp:nvSpPr>
      <dsp:spPr>
        <a:xfrm>
          <a:off x="540328" y="63045"/>
          <a:ext cx="7564592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924" tIns="0" rIns="285924" bIns="0" numCol="1" spcCol="1270" anchor="ctr" anchorCtr="0">
          <a:noAutofit/>
        </a:bodyPr>
        <a:lstStyle/>
        <a:p>
          <a:pPr marL="0" lvl="0" indent="0" algn="l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 dirty="0"/>
            <a:t>운영위원회</a:t>
          </a:r>
        </a:p>
      </dsp:txBody>
      <dsp:txXfrm>
        <a:off x="560503" y="83220"/>
        <a:ext cx="7524242" cy="372930"/>
      </dsp:txXfrm>
    </dsp:sp>
    <dsp:sp modelId="{B0C3F6B0-AC98-4FA9-BEB8-882667CBD16E}">
      <dsp:nvSpPr>
        <dsp:cNvPr id="0" name=""/>
        <dsp:cNvSpPr/>
      </dsp:nvSpPr>
      <dsp:spPr>
        <a:xfrm>
          <a:off x="0" y="1235475"/>
          <a:ext cx="10806561" cy="970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09" tIns="291592" rIns="838709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400" kern="1200" spc="-50" dirty="0">
              <a:solidFill>
                <a:srgbClr val="000000"/>
              </a:solidFill>
              <a:effectLst/>
              <a:latin typeface="+mj-lt"/>
              <a:ea typeface="휴먼명조"/>
            </a:rPr>
            <a:t>최근 산업</a:t>
          </a:r>
          <a:r>
            <a:rPr lang="en-US" altLang="ko-KR" sz="1400" kern="1200" spc="-50" dirty="0">
              <a:solidFill>
                <a:srgbClr val="000000"/>
              </a:solidFill>
              <a:effectLst/>
              <a:latin typeface="+mj-lt"/>
              <a:ea typeface="휴먼명조"/>
            </a:rPr>
            <a:t>·</a:t>
          </a:r>
          <a:r>
            <a:rPr lang="ko-KR" altLang="en-US" sz="1400" kern="1200" spc="-50" dirty="0">
              <a:solidFill>
                <a:srgbClr val="000000"/>
              </a:solidFill>
              <a:effectLst/>
              <a:latin typeface="+mj-lt"/>
              <a:ea typeface="휴먼명조"/>
            </a:rPr>
            <a:t>기술동향 공유</a:t>
          </a:r>
          <a:r>
            <a:rPr lang="en-US" altLang="ko-KR" sz="1400" kern="1200" spc="-5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sz="1400" kern="1200" spc="-20" dirty="0">
              <a:solidFill>
                <a:srgbClr val="000000"/>
              </a:solidFill>
              <a:effectLst/>
              <a:latin typeface="+mj-lt"/>
              <a:ea typeface="휴먼명조"/>
            </a:rPr>
            <a:t>법제도 쟁점 토의</a:t>
          </a:r>
          <a:r>
            <a:rPr lang="en-US" altLang="ko-KR" sz="1400" kern="1200" spc="-2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sz="1400" kern="1200" spc="-20" dirty="0">
              <a:solidFill>
                <a:srgbClr val="000000"/>
              </a:solidFill>
              <a:effectLst/>
              <a:latin typeface="+mj-lt"/>
              <a:ea typeface="휴먼명조"/>
            </a:rPr>
            <a:t>정책 제언 등을</a:t>
          </a:r>
          <a:r>
            <a:rPr lang="ko-KR" altLang="en-US" sz="1400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 위해 </a:t>
          </a:r>
          <a:r>
            <a:rPr lang="ko-KR" altLang="en-US" sz="1400" b="1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윤리제도</a:t>
          </a:r>
          <a:r>
            <a:rPr lang="en-US" altLang="ko-KR" sz="1400" b="1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sz="1400" b="1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기업육성</a:t>
          </a:r>
          <a:r>
            <a:rPr lang="en-US" altLang="ko-KR" sz="1400" b="1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sz="1400" b="1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인재양성</a:t>
          </a:r>
          <a:r>
            <a:rPr lang="en-US" altLang="ko-KR" sz="1400" b="1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sz="1400" b="1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기술표준 등 </a:t>
          </a:r>
          <a:r>
            <a:rPr lang="en-US" altLang="ko-KR" sz="1400" b="1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4</a:t>
          </a:r>
          <a:r>
            <a:rPr lang="ko-KR" altLang="en-US" sz="1400" b="1" kern="1200" spc="0" dirty="0">
              <a:solidFill>
                <a:srgbClr val="000000"/>
              </a:solidFill>
              <a:effectLst/>
              <a:latin typeface="+mj-lt"/>
              <a:ea typeface="휴먼명조"/>
            </a:rPr>
            <a:t>개 분과 운영</a:t>
          </a:r>
          <a:endParaRPr lang="ko-KR" altLang="en-US" sz="1400" kern="1200" dirty="0"/>
        </a:p>
      </dsp:txBody>
      <dsp:txXfrm>
        <a:off x="0" y="1235475"/>
        <a:ext cx="10806561" cy="970200"/>
      </dsp:txXfrm>
    </dsp:sp>
    <dsp:sp modelId="{420E2F84-16CB-480D-B369-79B6ED17B211}">
      <dsp:nvSpPr>
        <dsp:cNvPr id="0" name=""/>
        <dsp:cNvSpPr/>
      </dsp:nvSpPr>
      <dsp:spPr>
        <a:xfrm>
          <a:off x="540328" y="1028835"/>
          <a:ext cx="7564592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924" tIns="0" rIns="285924" bIns="0" numCol="1" spcCol="1270" anchor="ctr" anchorCtr="0">
          <a:noAutofit/>
        </a:bodyPr>
        <a:lstStyle/>
        <a:p>
          <a:pPr marL="0" lvl="0" indent="0" algn="l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 dirty="0"/>
            <a:t>분과</a:t>
          </a:r>
        </a:p>
      </dsp:txBody>
      <dsp:txXfrm>
        <a:off x="560503" y="1049010"/>
        <a:ext cx="7524242" cy="372930"/>
      </dsp:txXfrm>
    </dsp:sp>
    <dsp:sp modelId="{8A912E41-82B3-467B-9524-95C06251D8AB}">
      <dsp:nvSpPr>
        <dsp:cNvPr id="0" name=""/>
        <dsp:cNvSpPr/>
      </dsp:nvSpPr>
      <dsp:spPr>
        <a:xfrm>
          <a:off x="0" y="2487915"/>
          <a:ext cx="10806561" cy="683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09" tIns="291592" rIns="838709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400" b="1" kern="1200" spc="-20">
              <a:solidFill>
                <a:srgbClr val="000000"/>
              </a:solidFill>
              <a:effectLst/>
              <a:latin typeface="+mj-lt"/>
              <a:ea typeface="휴먼명조"/>
            </a:rPr>
            <a:t>기업 간 자발적 상생</a:t>
          </a:r>
          <a:r>
            <a:rPr lang="en-US" altLang="ko-KR" sz="1400" b="1" kern="1200" spc="-20">
              <a:solidFill>
                <a:srgbClr val="000000"/>
              </a:solidFill>
              <a:effectLst/>
              <a:latin typeface="+mj-lt"/>
              <a:ea typeface="휴먼명조"/>
            </a:rPr>
            <a:t>·</a:t>
          </a:r>
          <a:r>
            <a:rPr lang="ko-KR" altLang="en-US" sz="1400" b="1" kern="1200" spc="-20">
              <a:solidFill>
                <a:srgbClr val="000000"/>
              </a:solidFill>
              <a:effectLst/>
              <a:latin typeface="+mj-lt"/>
              <a:ea typeface="휴먼명조"/>
            </a:rPr>
            <a:t>협력 활동</a:t>
          </a:r>
          <a:r>
            <a:rPr lang="en-US" altLang="ko-KR" sz="1400" b="1" kern="1200" spc="-20">
              <a:solidFill>
                <a:srgbClr val="000000"/>
              </a:solidFill>
              <a:effectLst/>
              <a:latin typeface="+mj-lt"/>
              <a:ea typeface="휴먼명조"/>
            </a:rPr>
            <a:t>, </a:t>
          </a:r>
          <a:r>
            <a:rPr lang="ko-KR" altLang="en-US" sz="1400" b="1" kern="1200" spc="-20">
              <a:solidFill>
                <a:srgbClr val="000000"/>
              </a:solidFill>
              <a:effectLst/>
              <a:latin typeface="+mj-lt"/>
              <a:ea typeface="휴먼명조"/>
            </a:rPr>
            <a:t>신규 사업모델 발굴 및 </a:t>
          </a:r>
          <a:r>
            <a:rPr lang="ko-KR" altLang="en-US" sz="1400" b="1" kern="1200" spc="0">
              <a:solidFill>
                <a:srgbClr val="000000"/>
              </a:solidFill>
              <a:effectLst/>
              <a:latin typeface="+mj-lt"/>
              <a:ea typeface="휴먼명조"/>
            </a:rPr>
            <a:t>제안 </a:t>
          </a:r>
          <a:r>
            <a:rPr lang="ko-KR" altLang="en-US" sz="1400" kern="1200" spc="0">
              <a:solidFill>
                <a:srgbClr val="000000"/>
              </a:solidFill>
              <a:effectLst/>
              <a:latin typeface="+mj-lt"/>
              <a:ea typeface="휴먼명조"/>
            </a:rPr>
            <a:t>등을 위해 프로젝트 그룹 구성</a:t>
          </a:r>
          <a:r>
            <a:rPr lang="en-US" altLang="ko-KR" sz="1400" kern="1200" spc="0">
              <a:solidFill>
                <a:srgbClr val="000000"/>
              </a:solidFill>
              <a:effectLst/>
              <a:latin typeface="+mj-lt"/>
              <a:ea typeface="휴먼명조"/>
            </a:rPr>
            <a:t>·</a:t>
          </a:r>
          <a:r>
            <a:rPr lang="ko-KR" altLang="en-US" sz="1400" kern="1200" spc="0">
              <a:solidFill>
                <a:srgbClr val="000000"/>
              </a:solidFill>
              <a:effectLst/>
              <a:latin typeface="+mj-lt"/>
              <a:ea typeface="휴먼명조"/>
            </a:rPr>
            <a:t>운영</a:t>
          </a:r>
          <a:endParaRPr lang="ko-KR" altLang="en-US" sz="1400" kern="1200"/>
        </a:p>
      </dsp:txBody>
      <dsp:txXfrm>
        <a:off x="0" y="2487915"/>
        <a:ext cx="10806561" cy="683550"/>
      </dsp:txXfrm>
    </dsp:sp>
    <dsp:sp modelId="{60B8B373-F252-4859-B3E3-C9EF4FA75467}">
      <dsp:nvSpPr>
        <dsp:cNvPr id="0" name=""/>
        <dsp:cNvSpPr/>
      </dsp:nvSpPr>
      <dsp:spPr>
        <a:xfrm>
          <a:off x="540328" y="2281275"/>
          <a:ext cx="7564592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924" tIns="0" rIns="285924" bIns="0" numCol="1" spcCol="1270" anchor="ctr" anchorCtr="0">
          <a:noAutofit/>
        </a:bodyPr>
        <a:lstStyle/>
        <a:p>
          <a:pPr marL="0" lvl="0" indent="0" algn="l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 dirty="0"/>
            <a:t>프로젝트그룹</a:t>
          </a:r>
        </a:p>
      </dsp:txBody>
      <dsp:txXfrm>
        <a:off x="560503" y="2301450"/>
        <a:ext cx="7524242" cy="372930"/>
      </dsp:txXfrm>
    </dsp:sp>
    <dsp:sp modelId="{EA567D93-1D2B-4C70-A0D2-80B61F92A73F}">
      <dsp:nvSpPr>
        <dsp:cNvPr id="0" name=""/>
        <dsp:cNvSpPr/>
      </dsp:nvSpPr>
      <dsp:spPr>
        <a:xfrm>
          <a:off x="0" y="3453705"/>
          <a:ext cx="10806561" cy="683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09" tIns="291592" rIns="838709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400" kern="1200" spc="-20">
              <a:solidFill>
                <a:srgbClr val="000000"/>
              </a:solidFill>
              <a:effectLst/>
              <a:latin typeface="휴먼명조"/>
              <a:ea typeface="휴먼명조"/>
            </a:rPr>
            <a:t>정부지원 </a:t>
          </a:r>
          <a:r>
            <a:rPr lang="ko-KR" altLang="en-US" sz="1400" b="1" kern="1200" spc="-20">
              <a:solidFill>
                <a:srgbClr val="000000"/>
              </a:solidFill>
              <a:effectLst/>
              <a:latin typeface="휴먼명조"/>
              <a:ea typeface="휴먼명조"/>
            </a:rPr>
            <a:t>지역사업 추진상황 점검 및 협력방안 모색</a:t>
          </a:r>
          <a:endParaRPr lang="ko-KR" altLang="en-US" sz="1400" kern="1200"/>
        </a:p>
      </dsp:txBody>
      <dsp:txXfrm>
        <a:off x="0" y="3453705"/>
        <a:ext cx="10806561" cy="683550"/>
      </dsp:txXfrm>
    </dsp:sp>
    <dsp:sp modelId="{F7FA48FA-67F8-4A50-A5C6-661B55DD286B}">
      <dsp:nvSpPr>
        <dsp:cNvPr id="0" name=""/>
        <dsp:cNvSpPr/>
      </dsp:nvSpPr>
      <dsp:spPr>
        <a:xfrm>
          <a:off x="540328" y="3247065"/>
          <a:ext cx="7564592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924" tIns="0" rIns="285924" bIns="0" numCol="1" spcCol="1270" anchor="ctr" anchorCtr="0">
          <a:noAutofit/>
        </a:bodyPr>
        <a:lstStyle/>
        <a:p>
          <a:pPr marL="0" lvl="0" indent="0" algn="l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 dirty="0"/>
            <a:t>지역협의체</a:t>
          </a:r>
        </a:p>
      </dsp:txBody>
      <dsp:txXfrm>
        <a:off x="560503" y="3267240"/>
        <a:ext cx="7524242" cy="372930"/>
      </dsp:txXfrm>
    </dsp:sp>
    <dsp:sp modelId="{60C9F741-205E-4957-A4CF-21BE990289D9}">
      <dsp:nvSpPr>
        <dsp:cNvPr id="0" name=""/>
        <dsp:cNvSpPr/>
      </dsp:nvSpPr>
      <dsp:spPr>
        <a:xfrm>
          <a:off x="0" y="4419496"/>
          <a:ext cx="10806561" cy="683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709" tIns="291592" rIns="838709" bIns="99568" numCol="1" spcCol="1270" anchor="t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400" kern="1200" spc="-30" dirty="0">
              <a:solidFill>
                <a:srgbClr val="000000"/>
              </a:solidFill>
              <a:effectLst/>
              <a:latin typeface="휴먼명조"/>
              <a:ea typeface="휴먼명조"/>
            </a:rPr>
            <a:t>얼라이언스의 효율적 운영을 위해 유관기관과 </a:t>
          </a:r>
          <a:r>
            <a:rPr lang="ko-KR" altLang="en-US" sz="1400" b="1" kern="1200" spc="0" dirty="0">
              <a:solidFill>
                <a:srgbClr val="000000"/>
              </a:solidFill>
              <a:effectLst/>
              <a:latin typeface="휴먼명조"/>
              <a:ea typeface="휴먼명조"/>
            </a:rPr>
            <a:t>얼라이언스간 연계 및 지원 추진</a:t>
          </a:r>
          <a:endParaRPr lang="ko-KR" altLang="en-US" sz="1400" kern="1200" dirty="0"/>
        </a:p>
      </dsp:txBody>
      <dsp:txXfrm>
        <a:off x="0" y="4419496"/>
        <a:ext cx="10806561" cy="683550"/>
      </dsp:txXfrm>
    </dsp:sp>
    <dsp:sp modelId="{82038FCE-6A3A-476B-8097-5ACA0858676E}">
      <dsp:nvSpPr>
        <dsp:cNvPr id="0" name=""/>
        <dsp:cNvSpPr/>
      </dsp:nvSpPr>
      <dsp:spPr>
        <a:xfrm>
          <a:off x="540328" y="4212855"/>
          <a:ext cx="7564592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924" tIns="0" rIns="285924" bIns="0" numCol="1" spcCol="1270" anchor="ctr" anchorCtr="0">
          <a:noAutofit/>
        </a:bodyPr>
        <a:lstStyle/>
        <a:p>
          <a:pPr marL="0" lvl="0" indent="0" algn="l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b="1" kern="1200" dirty="0"/>
            <a:t>유관기관 연계</a:t>
          </a:r>
        </a:p>
      </dsp:txBody>
      <dsp:txXfrm>
        <a:off x="560503" y="4233030"/>
        <a:ext cx="7524242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7E2FC56-D5DF-8E96-D501-EF0BF73AE0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73D1E5C-F5E1-74B8-B472-3633BDF7F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A49F8-403D-4AB6-B4DD-6D2A75545F12}" type="datetimeFigureOut">
              <a:rPr lang="ko-KR" altLang="en-US" smtClean="0"/>
              <a:t>2023-10-10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5DC4C86-9B99-5339-320A-9E2765BEF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36CBB21-5E41-F241-AA43-D40FC2D35A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40A17-F155-445B-B7E4-B2A640E1D0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0921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1271" tIns="45635" rIns="91271" bIns="4563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7"/>
          </a:xfrm>
          <a:prstGeom prst="rect">
            <a:avLst/>
          </a:prstGeom>
        </p:spPr>
        <p:txBody>
          <a:bodyPr vert="horz" lIns="91271" tIns="45635" rIns="91271" bIns="45635" rtlCol="0"/>
          <a:lstStyle>
            <a:lvl1pPr algn="r">
              <a:defRPr sz="1200"/>
            </a:lvl1pPr>
          </a:lstStyle>
          <a:p>
            <a:fld id="{41151FBD-6110-45F7-BF4F-7D6B255A786F}" type="datetimeFigureOut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76288" y="1200150"/>
            <a:ext cx="576262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1" tIns="45635" rIns="91271" bIns="4563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31521" y="4620579"/>
            <a:ext cx="5852160" cy="3780473"/>
          </a:xfrm>
          <a:prstGeom prst="rect">
            <a:avLst/>
          </a:prstGeom>
        </p:spPr>
        <p:txBody>
          <a:bodyPr vert="horz" lIns="91271" tIns="45635" rIns="91271" bIns="45635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1271" tIns="45635" rIns="91271" bIns="4563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1271" tIns="45635" rIns="91271" bIns="45635" rtlCol="0" anchor="b"/>
          <a:lstStyle>
            <a:lvl1pPr algn="r">
              <a:defRPr sz="1200"/>
            </a:lvl1pPr>
          </a:lstStyle>
          <a:p>
            <a:fld id="{3C18D301-BF50-411B-BB33-DF3FBA8500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143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0399-4461-4923-B2F9-29F515C766F6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15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1F9FD8-4682-4539-B178-B28AB69A8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FE09DE8-2864-45CE-9307-01BA4249C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4087B0F-5E2A-4EF7-A832-9F865A9C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7CDF-3AB5-4F46-92A3-0AEEADA0D9B8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A88502-A5B7-45FA-8414-BE549B3F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5906F1-8C94-4B69-AADC-8A2F6F48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521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DE2200-E906-4294-ADE4-5FF34B00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B050DBC-8410-4E49-82E3-02DE46189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FBFE2D-5E34-480D-B820-63876A9EC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8603-4F75-4DA7-9BBC-460D294CE54F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8E06975-1528-4059-BF37-8B61AE21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03E9E0F-0044-4E30-B468-89B2D78C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174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8C96739-C29F-472E-84AB-7D7CAF473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0C3646F-E603-4400-9CA4-86C95A8D3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3C80F4-18E5-4A87-BBD8-F7A6612B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7F41-30A1-4F6E-AA98-C4C37D9261D1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6E1FCC7-155E-46A2-BAF6-D1F5CB985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C90D451-8ECF-43CB-A196-15682D79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732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42E3FC-B83A-4842-804C-603C31B3E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11F93C7-8A89-4C00-A60D-B4918ADBD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BC75E9-6F8F-47B2-ADB6-23A372AC2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C6D8C-5708-444F-8F48-9A317FBF57AF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3F2BC3-C3FB-41A9-803E-24F3310F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095964-DC79-41BD-B0E3-B64A7E23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37F4945-F256-429E-A304-6CEB1F5F9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r="76788" b="90069"/>
          <a:stretch/>
        </p:blipFill>
        <p:spPr>
          <a:xfrm>
            <a:off x="0" y="0"/>
            <a:ext cx="12192000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0EA006-506F-4098-89CD-925A2CBA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A1B3E95-C7E2-4783-9476-505B6271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2669A6-2269-4C18-B9B2-A3D5C734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24BB-B9F6-4B38-B3E9-496A4EC415D7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F77370-4B4A-4B34-A32E-57FFCAE54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40A6AE-5574-4080-96C2-CB78D37E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768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0C8159-AD6B-4A68-9F07-25800D35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1EEAFA-6223-40AD-AF3D-D4FFAEEEE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03A1AB9-6121-49B4-9A41-874667660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4D7C69B-8BD1-4139-B89B-8F2D08D7D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0B63-0083-4D29-8F1D-B8AF4DC168CE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CD37618-F6EA-452B-900E-94CFCB62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AB8429F-1C2B-4FFC-9931-C7AF3FFD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3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3BAB6F-88FE-4081-9293-66047AAE2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1E21BCC-B048-4883-A8A2-741064F0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2214024-F5F2-4D5C-88AC-E4B46C288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556D103-D4D0-4182-8C4B-12A151802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3FD7089-B436-4B07-8E02-AEFAF45E2A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2B20A2D-F443-4771-8DF6-1422C7245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FFE3-43A7-4B0A-BB5F-D3BE4A676788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4A2AB6D-3B58-4268-9D7F-B2596AEC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07D1980-DF4F-414D-9998-3750AA73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372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35C0A6-B66E-45E3-A280-0858B565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8B4B961-3FA7-43E6-9DC9-F32CB76C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37A7-3E02-4B61-BAC9-C19D074BDCCA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7F6CF41-994B-4233-854A-AE92F811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33BA1EC-5569-41D6-82FC-E2D64C89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1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56D74A0-4522-4F0F-A205-52E5A460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FC22-20DB-44C0-A713-00A078E8F847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46923F8-4A75-456D-8B0C-AFAE8B83E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D8A6E8-21BE-427C-8023-6848CE07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7302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6895BE-EB98-4FB9-92E0-2BADEA77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5DBA1C5-144F-4F94-8DF5-E4ACD4740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F56987B-A5C4-44D7-9F98-6ED9EAC1C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A9191FC-6AEA-404B-8841-7104557CC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CD7D-1AAF-4F01-8DEC-B505971B3665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1D3EB9-7F4E-4A8B-8A41-865AB2DE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4AA93E0-3A8C-42AB-818A-7667F929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876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56F288-7FC1-4CC0-B9A7-409D4181A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86827D0-B07B-47B6-ACA3-0D04364450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C00647F-FCC0-4FB7-AFA6-F45826C3B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1A14D64-9318-4F77-9C9B-7C2ADBB8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31DD3-F56E-4DD9-90E7-6BB9C121DD75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9F0944D-501D-4ABB-A303-2B4F0B06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5B6CE74-2B75-40D1-AB5A-AD28CA91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1167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415E8EB-2325-4412-9BD6-270B4CDE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807951C-6EF6-48F2-A2DF-8B1194502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6BA615C-D0D8-4CFB-8642-72026487B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F791B-4BD9-4303-A71A-2A6B81E0061B}" type="datetime1">
              <a:rPr lang="ko-KR" altLang="en-US" smtClean="0"/>
              <a:pPr/>
              <a:t>2023-10-10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684808-27D0-4936-82CB-B926DD045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F4E9AAF-16E1-4135-B529-A62E09ED0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22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0931F-CD5C-4C8E-8F8D-CBC19DF319E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2FCF00F-AA61-26D8-28A6-FCCE539D98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8200" y="6561107"/>
            <a:ext cx="1376637" cy="30372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2F8A86E-04E9-3177-E7BE-66C9D8FC55A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042224" y="6594663"/>
            <a:ext cx="1378620" cy="2244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6C2DCE1-1335-9B78-98B9-1B0EA28573D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771343" y="6561107"/>
            <a:ext cx="1548842" cy="2894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5A500A28-2220-04AB-F823-0632DF99AFA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982200" y="6561107"/>
            <a:ext cx="1382522" cy="2894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5134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metaversealliance.or.kr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E347B3C-28E3-1051-3E7C-0B63EB2CC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6"/>
            <a:ext cx="12192000" cy="5501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0B1A16-6C04-325C-6FAA-6FA5FDF63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65" y="4888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CBD34-12C3-D13C-E72C-D91F88296CD3}"/>
              </a:ext>
            </a:extLst>
          </p:cNvPr>
          <p:cNvSpPr txBox="1"/>
          <p:nvPr/>
        </p:nvSpPr>
        <p:spPr>
          <a:xfrm>
            <a:off x="524488" y="333356"/>
            <a:ext cx="10625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메타버스 얼라이언스 운영경과 및 </a:t>
            </a:r>
            <a:endParaRPr lang="en-US" altLang="ko-KR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o-KR" alt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프로젝트그룹 운영 계획 소개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6432C-3DAA-2E34-E197-EF96644C8A97}"/>
              </a:ext>
            </a:extLst>
          </p:cNvPr>
          <p:cNvSpPr txBox="1"/>
          <p:nvPr/>
        </p:nvSpPr>
        <p:spPr>
          <a:xfrm>
            <a:off x="5131711" y="4054118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2023.10. 17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FB298-7B9A-7348-78A3-F257C65A24F2}"/>
              </a:ext>
            </a:extLst>
          </p:cNvPr>
          <p:cNvSpPr txBox="1"/>
          <p:nvPr/>
        </p:nvSpPr>
        <p:spPr>
          <a:xfrm>
            <a:off x="3622483" y="4693324"/>
            <a:ext cx="4620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b="1" dirty="0" err="1">
                <a:solidFill>
                  <a:schemeClr val="bg1"/>
                </a:solidFill>
              </a:rPr>
              <a:t>메타버스얼라이언스</a:t>
            </a:r>
            <a:r>
              <a:rPr lang="ko-KR" altLang="en-US" sz="2800" b="1" dirty="0">
                <a:solidFill>
                  <a:schemeClr val="bg1"/>
                </a:solidFill>
              </a:rPr>
              <a:t> 사무국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8E6AE1-D014-C49B-1D4B-5494FFDF68FA}"/>
              </a:ext>
            </a:extLst>
          </p:cNvPr>
          <p:cNvSpPr txBox="1"/>
          <p:nvPr/>
        </p:nvSpPr>
        <p:spPr>
          <a:xfrm>
            <a:off x="7239000" y="5476875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latin typeface="+mj-lt"/>
              </a:rPr>
              <a:t>2023. 7.4., </a:t>
            </a:r>
            <a:r>
              <a:rPr lang="ko-KR" altLang="en-US" sz="1200" dirty="0">
                <a:latin typeface="+mj-lt"/>
              </a:rPr>
              <a:t>한국</a:t>
            </a:r>
            <a:r>
              <a:rPr lang="en-US" altLang="ko-KR" sz="1200" dirty="0">
                <a:latin typeface="+mj-lt"/>
              </a:rPr>
              <a:t>-</a:t>
            </a:r>
            <a:r>
              <a:rPr lang="ko-KR" altLang="en-US" sz="1200" dirty="0">
                <a:latin typeface="+mj-lt"/>
              </a:rPr>
              <a:t>이탈리아 메타버스 전망과 발전</a:t>
            </a:r>
            <a:r>
              <a:rPr lang="en-US" altLang="ko-KR" sz="1200" dirty="0">
                <a:latin typeface="+mj-lt"/>
              </a:rPr>
              <a:t>                     (Metaverse </a:t>
            </a:r>
            <a:r>
              <a:rPr lang="en-US" altLang="ko-KR" sz="1200" dirty="0" err="1">
                <a:latin typeface="+mj-lt"/>
              </a:rPr>
              <a:t>Reaissance</a:t>
            </a:r>
            <a:r>
              <a:rPr lang="en-US" altLang="ko-KR" sz="1200" dirty="0">
                <a:latin typeface="+mj-lt"/>
              </a:rPr>
              <a:t>)</a:t>
            </a:r>
            <a:endParaRPr lang="ko-KR" alt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5570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BA67C217-6C0D-6664-63F5-F5F8FB31E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470493"/>
              </p:ext>
            </p:extLst>
          </p:nvPr>
        </p:nvGraphicFramePr>
        <p:xfrm>
          <a:off x="393700" y="1424514"/>
          <a:ext cx="11245851" cy="2813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525">
                  <a:extLst>
                    <a:ext uri="{9D8B030D-6E8A-4147-A177-3AD203B41FA5}">
                      <a16:colId xmlns:a16="http://schemas.microsoft.com/office/drawing/2014/main" val="406143726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83503611"/>
                    </a:ext>
                  </a:extLst>
                </a:gridCol>
                <a:gridCol w="5648326">
                  <a:extLst>
                    <a:ext uri="{9D8B030D-6E8A-4147-A177-3AD203B41FA5}">
                      <a16:colId xmlns:a16="http://schemas.microsoft.com/office/drawing/2014/main" val="4292516575"/>
                    </a:ext>
                  </a:extLst>
                </a:gridCol>
              </a:tblGrid>
              <a:tr h="49234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/>
                        <a:t>일시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/>
                        <a:t>내용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/>
                        <a:t>기타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656278"/>
                  </a:ext>
                </a:extLst>
              </a:tr>
              <a:tr h="75543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‘23.3.08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‘23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 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차 운영위원회 개최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’23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 </a:t>
                      </a: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메타버스얼라이언스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운영계획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보고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운영규정 개정 논의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운영위원회 신규위원 추천 논의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772700"/>
                  </a:ext>
                </a:extLst>
              </a:tr>
              <a:tr h="40520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‘23.4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‘23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 메타버스 얼라이언스 분과 운영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기업육성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인재양성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윤리제도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기술표준 </a:t>
                      </a: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분과별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연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회 실시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3822370"/>
                  </a:ext>
                </a:extLst>
              </a:tr>
              <a:tr h="40520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‘23.6.28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‘23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 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차 운영위원회 개최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년도 운영현황 보고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의장 및 운영위원 연임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향후 운영방향 논의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8643344"/>
                  </a:ext>
                </a:extLst>
              </a:tr>
              <a:tr h="75543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’23.7.4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한국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이탈리아 메타버스 르네상스 세미나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이 석학 초청 토크콘서트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전문가 주제 발표 등 실시 </a:t>
                      </a:r>
                      <a:endParaRPr lang="en-US" altLang="ko-KR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이탈리아 대사관과 공동 주최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2508568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240C0819-6FAA-A9CF-B1DC-55D582F2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BBB4FC-CEBA-C1DE-2EE8-F009A346E8A6}"/>
              </a:ext>
            </a:extLst>
          </p:cNvPr>
          <p:cNvSpPr txBox="1"/>
          <p:nvPr/>
        </p:nvSpPr>
        <p:spPr>
          <a:xfrm>
            <a:off x="4526572" y="1050649"/>
            <a:ext cx="2662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[2023</a:t>
            </a:r>
            <a:r>
              <a:rPr lang="ko-KR" altLang="en-US" sz="1600" b="1" dirty="0">
                <a:latin typeface="+mj-lt"/>
                <a:ea typeface="맑은 고딕" panose="020B0503020000020004" pitchFamily="50" charset="-127"/>
              </a:rPr>
              <a:t>년 주요 활동 내역</a:t>
            </a:r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-1]</a:t>
            </a:r>
            <a:endParaRPr lang="ko-KR" altLang="en-US" sz="1600" b="1" dirty="0">
              <a:latin typeface="+mj-lt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29B1A2F-D837-F0C3-6497-623732A9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10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B56B48D-05A2-F2E5-E379-6DFD90B87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9" y="4455759"/>
            <a:ext cx="4711701" cy="197229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44A28D4-6529-5529-AA55-45C2BB461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28" y="4455758"/>
            <a:ext cx="3080209" cy="1972296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2DA4F151-8CD8-6AAC-FB9B-D1DA0CFC1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374" y="4455755"/>
            <a:ext cx="3403469" cy="19722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텍스트 개체 틀 11">
            <a:extLst>
              <a:ext uri="{FF2B5EF4-FFF2-40B4-BE49-F238E27FC236}">
                <a16:creationId xmlns:a16="http://schemas.microsoft.com/office/drawing/2014/main" id="{504E9FE5-F99A-D7F0-4AF4-1E446D82C126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활동 현황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6C1DD-A202-7B83-6DC0-BBCC421E20C5}"/>
              </a:ext>
            </a:extLst>
          </p:cNvPr>
          <p:cNvSpPr txBox="1"/>
          <p:nvPr/>
        </p:nvSpPr>
        <p:spPr>
          <a:xfrm>
            <a:off x="769428" y="830882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latin typeface="+mj-lt"/>
              </a:rPr>
              <a:t>활동 현황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BBDD20F-A8CF-A1F3-91AA-1B5FE2C37085}"/>
              </a:ext>
            </a:extLst>
          </p:cNvPr>
          <p:cNvSpPr/>
          <p:nvPr/>
        </p:nvSpPr>
        <p:spPr>
          <a:xfrm>
            <a:off x="369115" y="890300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1788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F75E5E74-76ED-6A81-21CF-41B3955BF271}"/>
              </a:ext>
            </a:extLst>
          </p:cNvPr>
          <p:cNvSpPr txBox="1"/>
          <p:nvPr/>
        </p:nvSpPr>
        <p:spPr>
          <a:xfrm>
            <a:off x="769428" y="830882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latin typeface="+mj-lt"/>
              </a:rPr>
              <a:t>활동 현황</a:t>
            </a: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BA67C217-6C0D-6664-63F5-F5F8FB31E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76561"/>
              </p:ext>
            </p:extLst>
          </p:nvPr>
        </p:nvGraphicFramePr>
        <p:xfrm>
          <a:off x="393700" y="1424515"/>
          <a:ext cx="11245851" cy="4602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525">
                  <a:extLst>
                    <a:ext uri="{9D8B030D-6E8A-4147-A177-3AD203B41FA5}">
                      <a16:colId xmlns:a16="http://schemas.microsoft.com/office/drawing/2014/main" val="406143726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83503611"/>
                    </a:ext>
                  </a:extLst>
                </a:gridCol>
                <a:gridCol w="5648326">
                  <a:extLst>
                    <a:ext uri="{9D8B030D-6E8A-4147-A177-3AD203B41FA5}">
                      <a16:colId xmlns:a16="http://schemas.microsoft.com/office/drawing/2014/main" val="4292516575"/>
                    </a:ext>
                  </a:extLst>
                </a:gridCol>
              </a:tblGrid>
              <a:tr h="56240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/>
                        <a:t>일시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/>
                        <a:t>내용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/>
                        <a:t>기타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656278"/>
                  </a:ext>
                </a:extLst>
              </a:tr>
              <a:tr h="8629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‘23.7.17~8.11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메타버스얼라이언스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프로젝트그룹 수요조사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총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기업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101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건 프로젝트 접수</a:t>
                      </a:r>
                      <a:endParaRPr lang="en-US" altLang="ko-KR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* </a:t>
                      </a: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메타버스얼라이언스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프로젝트 그룹 </a:t>
                      </a: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신청시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참고자료로 공유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0636965"/>
                  </a:ext>
                </a:extLst>
              </a:tr>
              <a:tr h="8629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’23.8.30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‘23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 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차 운영위원회 개최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유관기관별 </a:t>
                      </a: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메타버스얼라이언스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지원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연계방안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프로젝트그룹 운영계획 논의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4116549"/>
                  </a:ext>
                </a:extLst>
              </a:tr>
              <a:tr h="4628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‘23.9.4~9.25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메타버스얼라이언스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프로젝트그룹 모집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총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프로젝트그룹 활동계획서 접수</a:t>
                      </a:r>
                      <a:endParaRPr lang="en-US" altLang="ko-KR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8288938"/>
                  </a:ext>
                </a:extLst>
              </a:tr>
              <a:tr h="4628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’23.9.1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 얼라이언스 지역협의체 회의 참가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 </a:t>
                      </a: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지역특화서비스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개발 기업 및 기관대상 얼라이언스 소개</a:t>
                      </a:r>
                      <a:endParaRPr lang="en-US" altLang="ko-KR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4577316"/>
                  </a:ext>
                </a:extLst>
              </a:tr>
              <a:tr h="4628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’23.9.7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 인프라 협의체 참가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메타버스얼라이언스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소개 및 인프라 협의회와 협력방안 발표</a:t>
                      </a:r>
                      <a:endParaRPr lang="en-US" altLang="ko-KR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418455"/>
                  </a:ext>
                </a:extLst>
              </a:tr>
              <a:tr h="4628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’23.10.06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프로젝트그룹 활동계획서 서면평가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총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중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프로젝트그룹 활동계획서 선정</a:t>
                      </a:r>
                      <a:endParaRPr lang="en-US" altLang="ko-KR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4473797"/>
                  </a:ext>
                </a:extLst>
              </a:tr>
              <a:tr h="4628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‘23.10.16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코리아 메타버스 페스티벌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2023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후원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얼라이언스 회원사 중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기업에 무료부스 제공</a:t>
                      </a:r>
                      <a:endParaRPr lang="en-US" altLang="ko-KR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604123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240C0819-6FAA-A9CF-B1DC-55D582F2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BBB4FC-CEBA-C1DE-2EE8-F009A346E8A6}"/>
              </a:ext>
            </a:extLst>
          </p:cNvPr>
          <p:cNvSpPr txBox="1"/>
          <p:nvPr/>
        </p:nvSpPr>
        <p:spPr>
          <a:xfrm>
            <a:off x="4526572" y="1050649"/>
            <a:ext cx="2662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[2023</a:t>
            </a:r>
            <a:r>
              <a:rPr lang="ko-KR" altLang="en-US" sz="1600" b="1" dirty="0">
                <a:latin typeface="+mj-lt"/>
                <a:ea typeface="맑은 고딕" panose="020B0503020000020004" pitchFamily="50" charset="-127"/>
              </a:rPr>
              <a:t>년 주요 활동 내역</a:t>
            </a:r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-2]</a:t>
            </a:r>
            <a:endParaRPr lang="ko-KR" altLang="en-US" sz="1600" b="1" dirty="0">
              <a:latin typeface="+mj-lt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29B1A2F-D837-F0C3-6497-623732A9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20" name="텍스트 개체 틀 11">
            <a:extLst>
              <a:ext uri="{FF2B5EF4-FFF2-40B4-BE49-F238E27FC236}">
                <a16:creationId xmlns:a16="http://schemas.microsoft.com/office/drawing/2014/main" id="{976D053F-6599-7F5A-D0B1-4853980166C3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활동 현황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E70416F-9716-6796-C552-8A684D264255}"/>
              </a:ext>
            </a:extLst>
          </p:cNvPr>
          <p:cNvSpPr/>
          <p:nvPr/>
        </p:nvSpPr>
        <p:spPr>
          <a:xfrm>
            <a:off x="369115" y="890300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721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’23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년도  운영위원회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2245A09-15E7-BD0C-18AF-35949CCB65E3}"/>
              </a:ext>
            </a:extLst>
          </p:cNvPr>
          <p:cNvSpPr/>
          <p:nvPr/>
        </p:nvSpPr>
        <p:spPr>
          <a:xfrm>
            <a:off x="369115" y="1023650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29BC4-1488-444E-207A-98CA02FC2451}"/>
              </a:ext>
            </a:extLst>
          </p:cNvPr>
          <p:cNvSpPr txBox="1"/>
          <p:nvPr/>
        </p:nvSpPr>
        <p:spPr>
          <a:xfrm>
            <a:off x="761641" y="968754"/>
            <a:ext cx="10668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효과적인 얼라이언스 운영 및 활성화를 위한 운영체계 재구축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38D2352-93B8-08E4-6E01-08AA05B93A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50458" y="1518906"/>
            <a:ext cx="1740007" cy="231633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A8BE574-6CBD-98B3-8E6E-31951B3524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1410" y="1531789"/>
            <a:ext cx="3766861" cy="2325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BBBC26A-7388-E24A-EB4E-66CF045757A1}"/>
              </a:ext>
            </a:extLst>
          </p:cNvPr>
          <p:cNvSpPr txBox="1"/>
          <p:nvPr/>
        </p:nvSpPr>
        <p:spPr>
          <a:xfrm>
            <a:off x="904875" y="3847663"/>
            <a:ext cx="4711700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운영위원회 </a:t>
            </a:r>
            <a:r>
              <a:rPr lang="en-US" altLang="ko-KR" sz="1400" dirty="0"/>
              <a:t>(</a:t>
            </a:r>
            <a:r>
              <a:rPr lang="ko-KR" altLang="en-US" sz="1400" dirty="0"/>
              <a:t>연</a:t>
            </a:r>
            <a:r>
              <a:rPr lang="en-US" altLang="ko-KR" sz="1400" dirty="0"/>
              <a:t>4</a:t>
            </a:r>
            <a:r>
              <a:rPr lang="ko-KR" altLang="en-US" sz="1400" dirty="0"/>
              <a:t>회로 정례화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8ECAB3-2581-878E-552F-E70D7C66DA36}"/>
              </a:ext>
            </a:extLst>
          </p:cNvPr>
          <p:cNvSpPr txBox="1"/>
          <p:nvPr/>
        </p:nvSpPr>
        <p:spPr>
          <a:xfrm>
            <a:off x="5781410" y="3847663"/>
            <a:ext cx="3706204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err="1"/>
              <a:t>메타버스얼라이언스</a:t>
            </a:r>
            <a:r>
              <a:rPr lang="ko-KR" altLang="en-US" sz="1400" dirty="0"/>
              <a:t> 운영규정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67B656-0C3F-CC79-C97B-B93DD0F88B95}"/>
              </a:ext>
            </a:extLst>
          </p:cNvPr>
          <p:cNvSpPr txBox="1"/>
          <p:nvPr/>
        </p:nvSpPr>
        <p:spPr>
          <a:xfrm>
            <a:off x="9563449" y="3847663"/>
            <a:ext cx="232514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유지상 초대의장</a:t>
            </a:r>
            <a:r>
              <a:rPr lang="en-US" altLang="ko-KR" sz="1000" dirty="0"/>
              <a:t>(‘23</a:t>
            </a:r>
            <a:r>
              <a:rPr lang="ko-KR" altLang="en-US" sz="1000" dirty="0"/>
              <a:t>년 연임</a:t>
            </a:r>
            <a:r>
              <a:rPr lang="en-US" altLang="ko-KR" sz="1000" dirty="0"/>
              <a:t>)</a:t>
            </a:r>
            <a:endParaRPr lang="ko-KR" altLang="en-US" sz="1400" dirty="0"/>
          </a:p>
        </p:txBody>
      </p:sp>
      <p:graphicFrame>
        <p:nvGraphicFramePr>
          <p:cNvPr id="39" name="표 39">
            <a:extLst>
              <a:ext uri="{FF2B5EF4-FFF2-40B4-BE49-F238E27FC236}">
                <a16:creationId xmlns:a16="http://schemas.microsoft.com/office/drawing/2014/main" id="{E5278C99-8B4E-17B6-068C-2031C5360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358409"/>
              </p:ext>
            </p:extLst>
          </p:nvPr>
        </p:nvGraphicFramePr>
        <p:xfrm>
          <a:off x="638175" y="4170889"/>
          <a:ext cx="11401424" cy="2383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643">
                  <a:extLst>
                    <a:ext uri="{9D8B030D-6E8A-4147-A177-3AD203B41FA5}">
                      <a16:colId xmlns:a16="http://schemas.microsoft.com/office/drawing/2014/main" val="3580474928"/>
                    </a:ext>
                  </a:extLst>
                </a:gridCol>
                <a:gridCol w="1652573">
                  <a:extLst>
                    <a:ext uri="{9D8B030D-6E8A-4147-A177-3AD203B41FA5}">
                      <a16:colId xmlns:a16="http://schemas.microsoft.com/office/drawing/2014/main" val="2283798985"/>
                    </a:ext>
                  </a:extLst>
                </a:gridCol>
                <a:gridCol w="955042">
                  <a:extLst>
                    <a:ext uri="{9D8B030D-6E8A-4147-A177-3AD203B41FA5}">
                      <a16:colId xmlns:a16="http://schemas.microsoft.com/office/drawing/2014/main" val="3372566081"/>
                    </a:ext>
                  </a:extLst>
                </a:gridCol>
                <a:gridCol w="816909">
                  <a:extLst>
                    <a:ext uri="{9D8B030D-6E8A-4147-A177-3AD203B41FA5}">
                      <a16:colId xmlns:a16="http://schemas.microsoft.com/office/drawing/2014/main" val="923680769"/>
                    </a:ext>
                  </a:extLst>
                </a:gridCol>
                <a:gridCol w="1253414">
                  <a:extLst>
                    <a:ext uri="{9D8B030D-6E8A-4147-A177-3AD203B41FA5}">
                      <a16:colId xmlns:a16="http://schemas.microsoft.com/office/drawing/2014/main" val="2241856791"/>
                    </a:ext>
                  </a:extLst>
                </a:gridCol>
                <a:gridCol w="687056">
                  <a:extLst>
                    <a:ext uri="{9D8B030D-6E8A-4147-A177-3AD203B41FA5}">
                      <a16:colId xmlns:a16="http://schemas.microsoft.com/office/drawing/2014/main" val="917784708"/>
                    </a:ext>
                  </a:extLst>
                </a:gridCol>
                <a:gridCol w="1829056">
                  <a:extLst>
                    <a:ext uri="{9D8B030D-6E8A-4147-A177-3AD203B41FA5}">
                      <a16:colId xmlns:a16="http://schemas.microsoft.com/office/drawing/2014/main" val="4035438177"/>
                    </a:ext>
                  </a:extLst>
                </a:gridCol>
                <a:gridCol w="779902">
                  <a:extLst>
                    <a:ext uri="{9D8B030D-6E8A-4147-A177-3AD203B41FA5}">
                      <a16:colId xmlns:a16="http://schemas.microsoft.com/office/drawing/2014/main" val="2382514846"/>
                    </a:ext>
                  </a:extLst>
                </a:gridCol>
                <a:gridCol w="1058438">
                  <a:extLst>
                    <a:ext uri="{9D8B030D-6E8A-4147-A177-3AD203B41FA5}">
                      <a16:colId xmlns:a16="http://schemas.microsoft.com/office/drawing/2014/main" val="3362847457"/>
                    </a:ext>
                  </a:extLst>
                </a:gridCol>
                <a:gridCol w="1448391">
                  <a:extLst>
                    <a:ext uri="{9D8B030D-6E8A-4147-A177-3AD203B41FA5}">
                      <a16:colId xmlns:a16="http://schemas.microsoft.com/office/drawing/2014/main" val="3370022850"/>
                    </a:ext>
                  </a:extLst>
                </a:gridCol>
              </a:tblGrid>
              <a:tr h="21638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구분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소속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이름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직급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비고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구분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소속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이름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직급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비고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30648237"/>
                  </a:ext>
                </a:extLst>
              </a:tr>
              <a:tr h="216386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j-lt"/>
                        </a:rPr>
                        <a:t>학계</a:t>
                      </a:r>
                      <a:r>
                        <a:rPr lang="en-US" altLang="ko-KR" sz="1100" dirty="0">
                          <a:latin typeface="+mj-lt"/>
                        </a:rPr>
                        <a:t>/</a:t>
                      </a:r>
                    </a:p>
                    <a:p>
                      <a:pPr algn="ctr" latinLnBrk="1"/>
                      <a:r>
                        <a:rPr lang="ko-KR" altLang="en-US" sz="1100" dirty="0" err="1">
                          <a:latin typeface="+mj-lt"/>
                        </a:rPr>
                        <a:t>연구계</a:t>
                      </a:r>
                      <a:endParaRPr lang="ko-KR" altLang="en-US" sz="11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광운대학교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유지상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4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교수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위원장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j-lt"/>
                        </a:rPr>
                        <a:t>정부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과학기술정보통신부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이도규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국장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97472942"/>
                  </a:ext>
                </a:extLst>
              </a:tr>
              <a:tr h="38263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서울대학교</a:t>
                      </a:r>
                      <a:endParaRPr lang="en-US" altLang="ko-KR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의료메타버스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박철기</a:t>
                      </a:r>
                      <a:endParaRPr lang="en-US" altLang="ko-KR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학회장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교수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j-lt"/>
                        </a:rPr>
                        <a:t>유관</a:t>
                      </a:r>
                      <a:endParaRPr lang="en-US" altLang="ko-KR" sz="1100" dirty="0">
                        <a:latin typeface="+mj-lt"/>
                      </a:endParaRPr>
                    </a:p>
                    <a:p>
                      <a:pPr algn="ctr" latinLnBrk="1"/>
                      <a:r>
                        <a:rPr lang="ko-KR" altLang="en-US" sz="1100" dirty="0">
                          <a:latin typeface="+mj-lt"/>
                        </a:rPr>
                        <a:t>기관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한국메타버스산업협회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최용기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상근부회장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59333229"/>
                  </a:ext>
                </a:extLst>
              </a:tr>
              <a:tr h="19509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법무법인 비트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송도영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변호사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윤리제도분과</a:t>
                      </a:r>
                    </a:p>
                  </a:txBody>
                  <a:tcPr marL="64770" marR="64770" marT="17907" marB="17907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+mj-lt"/>
                        </a:rPr>
                        <a:t>유관</a:t>
                      </a:r>
                      <a:endParaRPr lang="en-US" altLang="ko-KR" sz="1200" dirty="0">
                        <a:latin typeface="+mj-lt"/>
                      </a:endParaRPr>
                    </a:p>
                    <a:p>
                      <a:pPr algn="ctr" latinLnBrk="1"/>
                      <a:r>
                        <a:rPr lang="ko-KR" altLang="en-US" sz="1200" dirty="0">
                          <a:latin typeface="+mj-lt"/>
                        </a:rPr>
                        <a:t>기관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정보통신산업진흥원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김민석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본부장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15694362"/>
                  </a:ext>
                </a:extLst>
              </a:tr>
              <a:tr h="19509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건국대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윤경로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4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교수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기술표준분과장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소프트웨어정책연구소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한상열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실장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34456356"/>
                  </a:ext>
                </a:extLst>
              </a:tr>
              <a:tr h="195098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j-lt"/>
                        </a:rPr>
                        <a:t>산업계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8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시어스랩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정진욱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대표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기업육성분과장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한국전파진흥협회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곽기훈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본부장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77614968"/>
                  </a:ext>
                </a:extLst>
              </a:tr>
              <a:tr h="1950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위지윅스튜디오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박관우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4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대표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정보통신기획평가원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이준우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PM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0958993"/>
                  </a:ext>
                </a:extLst>
              </a:tr>
              <a:tr h="21578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KT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배기동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상무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8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한국소프트웨어산업협회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조영훈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실장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61090799"/>
                  </a:ext>
                </a:extLst>
              </a:tr>
              <a:tr h="20919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네이버제트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한기규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리드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8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한국전파진흥협회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서창호</a:t>
                      </a: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본부장</a:t>
                      </a:r>
                    </a:p>
                  </a:txBody>
                  <a:tcPr marL="64770" marR="64770" marT="17907" marB="1790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인재양성분과장</a:t>
                      </a: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892833"/>
                  </a:ext>
                </a:extLst>
              </a:tr>
            </a:tbl>
          </a:graphicData>
        </a:graphic>
      </p:graphicFrame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BACD111-A5C6-AB8E-AE38-839855D0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12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152923A-6FBF-A992-B39C-E933AFCED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95" y="1531789"/>
            <a:ext cx="4711700" cy="22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8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5. ’23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년도 분과위원회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2245A09-15E7-BD0C-18AF-35949CCB65E3}"/>
              </a:ext>
            </a:extLst>
          </p:cNvPr>
          <p:cNvSpPr/>
          <p:nvPr/>
        </p:nvSpPr>
        <p:spPr>
          <a:xfrm>
            <a:off x="369115" y="8807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29BC4-1488-444E-207A-98CA02FC2451}"/>
              </a:ext>
            </a:extLst>
          </p:cNvPr>
          <p:cNvSpPr txBox="1"/>
          <p:nvPr/>
        </p:nvSpPr>
        <p:spPr>
          <a:xfrm>
            <a:off x="761641" y="835404"/>
            <a:ext cx="1099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최신 산업기술동향 공유</a:t>
            </a:r>
            <a:r>
              <a:rPr lang="en-US" altLang="ko-KR" b="1" dirty="0"/>
              <a:t>, </a:t>
            </a:r>
            <a:r>
              <a:rPr lang="ko-KR" altLang="en-US" b="1" dirty="0"/>
              <a:t>법제도 쟁점토의</a:t>
            </a:r>
            <a:r>
              <a:rPr lang="en-US" altLang="ko-KR" b="1" dirty="0"/>
              <a:t>, </a:t>
            </a:r>
            <a:r>
              <a:rPr lang="ko-KR" altLang="en-US" b="1" dirty="0"/>
              <a:t>정책 </a:t>
            </a:r>
            <a:r>
              <a:rPr lang="ko-KR" altLang="en-US" b="1" dirty="0" err="1"/>
              <a:t>제언등을</a:t>
            </a:r>
            <a:r>
              <a:rPr lang="ko-KR" altLang="en-US" b="1" dirty="0"/>
              <a:t> 위한 </a:t>
            </a:r>
            <a:r>
              <a:rPr lang="en-US" altLang="ko-KR" b="1" dirty="0"/>
              <a:t>4</a:t>
            </a:r>
            <a:r>
              <a:rPr lang="ko-KR" altLang="en-US" b="1" dirty="0"/>
              <a:t>개 분과 확대 운영 및 산업계 비율 확대</a:t>
            </a:r>
            <a:r>
              <a:rPr lang="en-US" altLang="ko-KR" b="1" dirty="0"/>
              <a:t>    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2FD28-6509-CCE2-B260-E7DEC782BC2E}"/>
              </a:ext>
            </a:extLst>
          </p:cNvPr>
          <p:cNvSpPr txBox="1"/>
          <p:nvPr/>
        </p:nvSpPr>
        <p:spPr>
          <a:xfrm>
            <a:off x="572046" y="1292854"/>
            <a:ext cx="541918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기업육성 분과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57C3FE4-FB73-7463-180E-6E2F819D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9200"/>
            <a:ext cx="2743200" cy="365125"/>
          </a:xfrm>
        </p:spPr>
        <p:txBody>
          <a:bodyPr/>
          <a:lstStyle/>
          <a:p>
            <a:fld id="{A630931F-CD5C-4C8E-8F8D-CBC19DF319EF}" type="slidenum">
              <a:rPr lang="ko-KR" altLang="en-US" smtClean="0"/>
              <a:pPr/>
              <a:t>13</a:t>
            </a:fld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36829ED-C92A-3895-6119-32970A658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45" y="1702489"/>
            <a:ext cx="5451434" cy="46132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375748-9872-5462-1F72-3C2130AB1318}"/>
              </a:ext>
            </a:extLst>
          </p:cNvPr>
          <p:cNvSpPr txBox="1"/>
          <p:nvPr/>
        </p:nvSpPr>
        <p:spPr>
          <a:xfrm>
            <a:off x="6096000" y="1292854"/>
            <a:ext cx="541918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인재양성 분과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D710085-F110-5DE1-5448-2A288D2AA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75903"/>
            <a:ext cx="5451434" cy="45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09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>
            <a:extLst>
              <a:ext uri="{FF2B5EF4-FFF2-40B4-BE49-F238E27FC236}">
                <a16:creationId xmlns:a16="http://schemas.microsoft.com/office/drawing/2014/main" id="{12245A09-15E7-BD0C-18AF-35949CCB65E3}"/>
              </a:ext>
            </a:extLst>
          </p:cNvPr>
          <p:cNvSpPr/>
          <p:nvPr/>
        </p:nvSpPr>
        <p:spPr>
          <a:xfrm>
            <a:off x="369115" y="8807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2FD28-6509-CCE2-B260-E7DEC782BC2E}"/>
              </a:ext>
            </a:extLst>
          </p:cNvPr>
          <p:cNvSpPr txBox="1"/>
          <p:nvPr/>
        </p:nvSpPr>
        <p:spPr>
          <a:xfrm>
            <a:off x="572046" y="1359529"/>
            <a:ext cx="541918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기술표준분과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57C3FE4-FB73-7463-180E-6E2F819D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375748-9872-5462-1F72-3C2130AB1318}"/>
              </a:ext>
            </a:extLst>
          </p:cNvPr>
          <p:cNvSpPr txBox="1"/>
          <p:nvPr/>
        </p:nvSpPr>
        <p:spPr>
          <a:xfrm>
            <a:off x="6096000" y="1359529"/>
            <a:ext cx="541918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윤리제도분과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2C785A7-D567-31AA-4EA5-44069EFBF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46" y="1759639"/>
            <a:ext cx="5523954" cy="467952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CED2C1E-A916-52DA-1474-A1DF0C51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1797739"/>
            <a:ext cx="5438230" cy="4711227"/>
          </a:xfrm>
          <a:prstGeom prst="rect">
            <a:avLst/>
          </a:prstGeom>
        </p:spPr>
      </p:pic>
      <p:sp>
        <p:nvSpPr>
          <p:cNvPr id="10" name="텍스트 개체 틀 11">
            <a:extLst>
              <a:ext uri="{FF2B5EF4-FFF2-40B4-BE49-F238E27FC236}">
                <a16:creationId xmlns:a16="http://schemas.microsoft.com/office/drawing/2014/main" id="{0A82F90A-E4E3-C870-B564-27022E5F9C2E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5. ’23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년도 분과위원회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DF339-6C0A-EE9E-A096-DB369670A3B4}"/>
              </a:ext>
            </a:extLst>
          </p:cNvPr>
          <p:cNvSpPr txBox="1"/>
          <p:nvPr/>
        </p:nvSpPr>
        <p:spPr>
          <a:xfrm>
            <a:off x="761641" y="835404"/>
            <a:ext cx="1099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최신 산업기술동향 공유</a:t>
            </a:r>
            <a:r>
              <a:rPr lang="en-US" altLang="ko-KR" b="1" dirty="0"/>
              <a:t>, </a:t>
            </a:r>
            <a:r>
              <a:rPr lang="ko-KR" altLang="en-US" b="1" dirty="0"/>
              <a:t>법제도 쟁점토의</a:t>
            </a:r>
            <a:r>
              <a:rPr lang="en-US" altLang="ko-KR" b="1" dirty="0"/>
              <a:t>, </a:t>
            </a:r>
            <a:r>
              <a:rPr lang="ko-KR" altLang="en-US" b="1" dirty="0"/>
              <a:t>정책 </a:t>
            </a:r>
            <a:r>
              <a:rPr lang="ko-KR" altLang="en-US" b="1" dirty="0" err="1"/>
              <a:t>제언등을</a:t>
            </a:r>
            <a:r>
              <a:rPr lang="ko-KR" altLang="en-US" b="1" dirty="0"/>
              <a:t> 위한 </a:t>
            </a:r>
            <a:r>
              <a:rPr lang="en-US" altLang="ko-KR" b="1" dirty="0"/>
              <a:t>4</a:t>
            </a:r>
            <a:r>
              <a:rPr lang="ko-KR" altLang="en-US" b="1" dirty="0"/>
              <a:t>개 분과 확대 운영 및 산업계 비율 확대</a:t>
            </a:r>
            <a:r>
              <a:rPr lang="en-US" altLang="ko-KR" b="1" dirty="0"/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7032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6.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회원사 대상 서비스 강화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2245A09-15E7-BD0C-18AF-35949CCB65E3}"/>
              </a:ext>
            </a:extLst>
          </p:cNvPr>
          <p:cNvSpPr/>
          <p:nvPr/>
        </p:nvSpPr>
        <p:spPr>
          <a:xfrm>
            <a:off x="398142" y="8807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29BC4-1488-444E-207A-98CA02FC2451}"/>
              </a:ext>
            </a:extLst>
          </p:cNvPr>
          <p:cNvSpPr txBox="1"/>
          <p:nvPr/>
        </p:nvSpPr>
        <p:spPr>
          <a:xfrm>
            <a:off x="761641" y="835404"/>
            <a:ext cx="10668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매일 메타버스 관련 각종 뉴스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정책</a:t>
            </a:r>
            <a:r>
              <a:rPr lang="en-US" altLang="ko-KR" sz="2000" b="1" dirty="0"/>
              <a:t>, </a:t>
            </a:r>
            <a:r>
              <a:rPr lang="ko-KR" altLang="en-US" sz="2000" b="1" dirty="0"/>
              <a:t>행사 및 사업관련 정보 지속 제공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2741D-6B50-3716-1725-42DDD09F6CB7}"/>
              </a:ext>
            </a:extLst>
          </p:cNvPr>
          <p:cNvSpPr txBox="1"/>
          <p:nvPr/>
        </p:nvSpPr>
        <p:spPr>
          <a:xfrm>
            <a:off x="467102" y="1322461"/>
            <a:ext cx="1103909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데일리 뉴스레터 개시</a:t>
            </a:r>
            <a:r>
              <a:rPr lang="en-US" altLang="ko-KR" dirty="0"/>
              <a:t>(‘22.5.16~)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20DBF-FC9F-841A-96CF-00B8634D6496}"/>
              </a:ext>
            </a:extLst>
          </p:cNvPr>
          <p:cNvSpPr txBox="1"/>
          <p:nvPr/>
        </p:nvSpPr>
        <p:spPr>
          <a:xfrm>
            <a:off x="437195" y="5997436"/>
            <a:ext cx="11039098" cy="389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01650" marR="0" indent="-50165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회원사 소식</a:t>
            </a:r>
            <a:r>
              <a:rPr lang="en-US" altLang="ko-KR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국내</a:t>
            </a:r>
            <a:r>
              <a:rPr lang="en-US" altLang="ko-KR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해외 뉴스</a:t>
            </a:r>
            <a:r>
              <a:rPr lang="en-US" altLang="ko-KR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정책 및 동향</a:t>
            </a:r>
            <a:r>
              <a:rPr lang="en-US" altLang="ko-KR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주요행사 및 입찰정보 제공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A3862EB-7DAB-6A4B-2E0E-5455B8ED9D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142" y="1760233"/>
            <a:ext cx="4062986" cy="423720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844D61D-B494-BCE8-365C-4347E2776E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48257"/>
          <a:stretch/>
        </p:blipFill>
        <p:spPr>
          <a:xfrm>
            <a:off x="4483207" y="1760233"/>
            <a:ext cx="3982297" cy="171394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E056C92-0717-A643-C9EC-4B787FFE8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41999"/>
          <a:stretch/>
        </p:blipFill>
        <p:spPr>
          <a:xfrm>
            <a:off x="4505287" y="3435792"/>
            <a:ext cx="3982296" cy="243746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F7DFF63-A00F-281A-BE81-FB94BAE967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9662" y="1851787"/>
            <a:ext cx="2996537" cy="21091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2DA1844-E873-DAA4-59FA-E7CC236C64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" b="2398"/>
          <a:stretch/>
        </p:blipFill>
        <p:spPr>
          <a:xfrm>
            <a:off x="8509662" y="3903828"/>
            <a:ext cx="2975393" cy="2109191"/>
          </a:xfrm>
          <a:prstGeom prst="rect">
            <a:avLst/>
          </a:prstGeom>
        </p:spPr>
      </p:pic>
      <p:sp>
        <p:nvSpPr>
          <p:cNvPr id="38" name="슬라이드 번호 개체 틀 37">
            <a:extLst>
              <a:ext uri="{FF2B5EF4-FFF2-40B4-BE49-F238E27FC236}">
                <a16:creationId xmlns:a16="http://schemas.microsoft.com/office/drawing/2014/main" id="{B4D1C6C3-8C6C-F4ED-4F0E-CF340DD9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131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6.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회원사 대상 서비스 강화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2245A09-15E7-BD0C-18AF-35949CCB65E3}"/>
              </a:ext>
            </a:extLst>
          </p:cNvPr>
          <p:cNvSpPr/>
          <p:nvPr/>
        </p:nvSpPr>
        <p:spPr>
          <a:xfrm>
            <a:off x="398142" y="8807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29BC4-1488-444E-207A-98CA02FC2451}"/>
              </a:ext>
            </a:extLst>
          </p:cNvPr>
          <p:cNvSpPr txBox="1"/>
          <p:nvPr/>
        </p:nvSpPr>
        <p:spPr>
          <a:xfrm>
            <a:off x="761641" y="835404"/>
            <a:ext cx="10668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메타버스 관련 홍보 채널 및 아카이브 역할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2741D-6B50-3716-1725-42DDD09F6CB7}"/>
              </a:ext>
            </a:extLst>
          </p:cNvPr>
          <p:cNvSpPr txBox="1"/>
          <p:nvPr/>
        </p:nvSpPr>
        <p:spPr>
          <a:xfrm>
            <a:off x="467102" y="1330850"/>
            <a:ext cx="562889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신규회원사 소개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20DBF-FC9F-841A-96CF-00B8634D6496}"/>
              </a:ext>
            </a:extLst>
          </p:cNvPr>
          <p:cNvSpPr txBox="1"/>
          <p:nvPr/>
        </p:nvSpPr>
        <p:spPr>
          <a:xfrm>
            <a:off x="437195" y="6005825"/>
            <a:ext cx="5658805" cy="389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01650" marR="0" indent="-50165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신규회원사 및 인기회원사</a:t>
            </a:r>
            <a:r>
              <a:rPr lang="en-US" altLang="ko-KR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조회수 기준</a:t>
            </a:r>
            <a:r>
              <a:rPr lang="en-US" altLang="ko-KR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소개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8" name="슬라이드 번호 개체 틀 37">
            <a:extLst>
              <a:ext uri="{FF2B5EF4-FFF2-40B4-BE49-F238E27FC236}">
                <a16:creationId xmlns:a16="http://schemas.microsoft.com/office/drawing/2014/main" id="{B4D1C6C3-8C6C-F4ED-4F0E-CF340DD9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16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A1E7076-DA2E-5B84-C8EF-5A5DB083D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1" y="1839777"/>
            <a:ext cx="5628899" cy="396765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67D1E39-C2A8-7D6B-950C-91B694B2D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70" y="1988050"/>
            <a:ext cx="5581179" cy="4017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3EFEA-B6EB-03FB-ED9F-1E1BAD73047E}"/>
              </a:ext>
            </a:extLst>
          </p:cNvPr>
          <p:cNvSpPr txBox="1"/>
          <p:nvPr/>
        </p:nvSpPr>
        <p:spPr>
          <a:xfrm>
            <a:off x="6164451" y="1330850"/>
            <a:ext cx="562889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메타버스 관련 보고서 </a:t>
            </a:r>
            <a:r>
              <a:rPr lang="ko-KR" altLang="en-US" dirty="0" err="1"/>
              <a:t>아카이빙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20ECEC-6ACC-4D43-C321-DCBE2E7B32F4}"/>
              </a:ext>
            </a:extLst>
          </p:cNvPr>
          <p:cNvSpPr txBox="1"/>
          <p:nvPr/>
        </p:nvSpPr>
        <p:spPr>
          <a:xfrm>
            <a:off x="6250714" y="6005825"/>
            <a:ext cx="5658805" cy="389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01650" marR="0" indent="-50165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-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각종 메타버스</a:t>
            </a:r>
            <a:r>
              <a:rPr lang="en-US" altLang="ko-KR" sz="1400" kern="0" spc="-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kern="0" spc="-6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보고서 소개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2035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6.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회원사 대상 서비스 강화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2245A09-15E7-BD0C-18AF-35949CCB65E3}"/>
              </a:ext>
            </a:extLst>
          </p:cNvPr>
          <p:cNvSpPr/>
          <p:nvPr/>
        </p:nvSpPr>
        <p:spPr>
          <a:xfrm>
            <a:off x="398142" y="8807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29BC4-1488-444E-207A-98CA02FC2451}"/>
              </a:ext>
            </a:extLst>
          </p:cNvPr>
          <p:cNvSpPr txBox="1"/>
          <p:nvPr/>
        </p:nvSpPr>
        <p:spPr>
          <a:xfrm>
            <a:off x="761641" y="835404"/>
            <a:ext cx="10668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회원사간 소통장구 개설 예정</a:t>
            </a:r>
            <a:r>
              <a:rPr lang="en-US" altLang="ko-KR" sz="2000" b="1" dirty="0"/>
              <a:t>(</a:t>
            </a:r>
            <a:r>
              <a:rPr lang="ko-KR" altLang="en-US" sz="2000" b="1" dirty="0"/>
              <a:t>예</a:t>
            </a:r>
            <a:r>
              <a:rPr lang="en-US" altLang="ko-KR" sz="2000" b="1" dirty="0"/>
              <a:t>: </a:t>
            </a:r>
            <a:r>
              <a:rPr lang="ko-KR" altLang="en-US" sz="2000" b="1" dirty="0"/>
              <a:t>숨고</a:t>
            </a:r>
            <a:r>
              <a:rPr lang="en-US" altLang="ko-KR" sz="2000" b="1" dirty="0"/>
              <a:t>)</a:t>
            </a:r>
            <a:endParaRPr lang="ko-KR" alt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2741D-6B50-3716-1725-42DDD09F6CB7}"/>
              </a:ext>
            </a:extLst>
          </p:cNvPr>
          <p:cNvSpPr txBox="1"/>
          <p:nvPr/>
        </p:nvSpPr>
        <p:spPr>
          <a:xfrm>
            <a:off x="467102" y="1372795"/>
            <a:ext cx="11039098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수요기업</a:t>
            </a:r>
            <a:r>
              <a:rPr lang="en-US" altLang="ko-KR" dirty="0"/>
              <a:t>, </a:t>
            </a:r>
            <a:r>
              <a:rPr lang="ko-KR" altLang="en-US" dirty="0"/>
              <a:t>기관의 요구사항과</a:t>
            </a:r>
            <a:r>
              <a:rPr lang="en-US" altLang="ko-KR" dirty="0"/>
              <a:t> </a:t>
            </a:r>
            <a:r>
              <a:rPr lang="ko-KR" altLang="en-US" dirty="0"/>
              <a:t>공급기업의 </a:t>
            </a:r>
            <a:r>
              <a:rPr lang="ko-KR" altLang="en-US" dirty="0" err="1"/>
              <a:t>제안등</a:t>
            </a:r>
            <a:r>
              <a:rPr lang="ko-KR" altLang="en-US" dirty="0"/>
              <a:t> 자유로운 소통 및 협업 창구 마련 </a:t>
            </a:r>
            <a:r>
              <a:rPr lang="en-US" altLang="ko-KR" dirty="0"/>
              <a:t>(</a:t>
            </a:r>
            <a:r>
              <a:rPr lang="ko-KR" altLang="en-US" dirty="0"/>
              <a:t>예정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20DBF-FC9F-841A-96CF-00B8634D6496}"/>
              </a:ext>
            </a:extLst>
          </p:cNvPr>
          <p:cNvSpPr txBox="1"/>
          <p:nvPr/>
        </p:nvSpPr>
        <p:spPr>
          <a:xfrm>
            <a:off x="437195" y="6190383"/>
            <a:ext cx="11039098" cy="389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01650" marR="0" indent="-50165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회원사간 소통활성화를 통한 협업환경 마련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8" name="슬라이드 번호 개체 틀 37">
            <a:extLst>
              <a:ext uri="{FF2B5EF4-FFF2-40B4-BE49-F238E27FC236}">
                <a16:creationId xmlns:a16="http://schemas.microsoft.com/office/drawing/2014/main" id="{B4D1C6C3-8C6C-F4ED-4F0E-CF340DD9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B7CD153-B3E7-5A33-9B18-8B0E67E804A8}"/>
              </a:ext>
            </a:extLst>
          </p:cNvPr>
          <p:cNvSpPr/>
          <p:nvPr/>
        </p:nvSpPr>
        <p:spPr>
          <a:xfrm>
            <a:off x="467102" y="1920689"/>
            <a:ext cx="7267198" cy="14919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rgbClr val="002060"/>
                </a:solidFill>
              </a:rPr>
              <a:t>Q. </a:t>
            </a:r>
            <a:r>
              <a:rPr lang="ko-KR" altLang="en-US" sz="1400" dirty="0">
                <a:solidFill>
                  <a:srgbClr val="002060"/>
                </a:solidFill>
              </a:rPr>
              <a:t>생성형 </a:t>
            </a:r>
            <a:r>
              <a:rPr lang="en-US" altLang="ko-KR" sz="1400" dirty="0">
                <a:solidFill>
                  <a:srgbClr val="002060"/>
                </a:solidFill>
              </a:rPr>
              <a:t>A.I </a:t>
            </a:r>
            <a:r>
              <a:rPr lang="ko-KR" altLang="en-US" sz="1400" dirty="0">
                <a:solidFill>
                  <a:srgbClr val="002060"/>
                </a:solidFill>
              </a:rPr>
              <a:t>디지털 휴먼을 활용한 메타버스 기반의 영어학습 플랫폼을 구상하고 있습니다</a:t>
            </a:r>
            <a:r>
              <a:rPr lang="en-US" altLang="ko-KR" sz="1400" dirty="0">
                <a:solidFill>
                  <a:srgbClr val="002060"/>
                </a:solidFill>
              </a:rPr>
              <a:t>. </a:t>
            </a:r>
            <a:r>
              <a:rPr lang="ko-KR" altLang="en-US" sz="1400" dirty="0">
                <a:solidFill>
                  <a:srgbClr val="002060"/>
                </a:solidFill>
              </a:rPr>
              <a:t>함께 협업할 전문기업을 찾습니다</a:t>
            </a:r>
            <a:r>
              <a:rPr lang="en-US" altLang="ko-KR" sz="1400" dirty="0">
                <a:solidFill>
                  <a:srgbClr val="002060"/>
                </a:solidFill>
              </a:rPr>
              <a:t>.</a:t>
            </a:r>
          </a:p>
          <a:p>
            <a:r>
              <a:rPr lang="en-US" altLang="ko-KR" sz="1400" dirty="0">
                <a:solidFill>
                  <a:srgbClr val="002060"/>
                </a:solidFill>
              </a:rPr>
              <a:t> - </a:t>
            </a:r>
            <a:r>
              <a:rPr lang="ko-KR" altLang="en-US" sz="1400" dirty="0">
                <a:solidFill>
                  <a:srgbClr val="002060"/>
                </a:solidFill>
              </a:rPr>
              <a:t>기업명 </a:t>
            </a:r>
            <a:r>
              <a:rPr lang="en-US" altLang="ko-KR" sz="1400" dirty="0">
                <a:solidFill>
                  <a:srgbClr val="002060"/>
                </a:solidFill>
              </a:rPr>
              <a:t>: OOO</a:t>
            </a:r>
            <a:br>
              <a:rPr lang="en-US" altLang="ko-KR" sz="1400" dirty="0">
                <a:solidFill>
                  <a:srgbClr val="002060"/>
                </a:solidFill>
              </a:rPr>
            </a:br>
            <a:r>
              <a:rPr lang="en-US" altLang="ko-KR" sz="1400" dirty="0">
                <a:solidFill>
                  <a:srgbClr val="002060"/>
                </a:solidFill>
              </a:rPr>
              <a:t> - </a:t>
            </a:r>
            <a:r>
              <a:rPr lang="ko-KR" altLang="en-US" sz="1400" dirty="0">
                <a:solidFill>
                  <a:srgbClr val="002060"/>
                </a:solidFill>
              </a:rPr>
              <a:t>담당자 연락처 </a:t>
            </a:r>
            <a:r>
              <a:rPr lang="en-US" altLang="ko-KR" sz="1400" dirty="0">
                <a:solidFill>
                  <a:srgbClr val="002060"/>
                </a:solidFill>
              </a:rPr>
              <a:t>: XXX-XXXX</a:t>
            </a:r>
          </a:p>
          <a:p>
            <a:r>
              <a:rPr lang="ko-KR" altLang="en-US" sz="1400" dirty="0">
                <a:solidFill>
                  <a:srgbClr val="002060"/>
                </a:solidFill>
              </a:rPr>
              <a:t> </a:t>
            </a:r>
            <a:r>
              <a:rPr lang="en-US" altLang="ko-KR" sz="1400" dirty="0">
                <a:solidFill>
                  <a:srgbClr val="002060"/>
                </a:solidFill>
              </a:rPr>
              <a:t>- </a:t>
            </a:r>
            <a:r>
              <a:rPr lang="ko-KR" altLang="en-US" sz="1400" dirty="0">
                <a:solidFill>
                  <a:srgbClr val="002060"/>
                </a:solidFill>
              </a:rPr>
              <a:t>협업분야 </a:t>
            </a:r>
            <a:r>
              <a:rPr lang="en-US" altLang="ko-KR" sz="1400" dirty="0">
                <a:solidFill>
                  <a:srgbClr val="002060"/>
                </a:solidFill>
              </a:rPr>
              <a:t>: </a:t>
            </a:r>
            <a:r>
              <a:rPr lang="ko-KR" altLang="en-US" sz="1400" dirty="0">
                <a:solidFill>
                  <a:srgbClr val="002060"/>
                </a:solidFill>
              </a:rPr>
              <a:t>생성형 </a:t>
            </a:r>
            <a:r>
              <a:rPr lang="en-US" altLang="ko-KR" sz="1400" dirty="0">
                <a:solidFill>
                  <a:srgbClr val="002060"/>
                </a:solidFill>
              </a:rPr>
              <a:t>AI </a:t>
            </a:r>
            <a:r>
              <a:rPr lang="ko-KR" altLang="en-US" sz="1400" dirty="0">
                <a:solidFill>
                  <a:srgbClr val="002060"/>
                </a:solidFill>
              </a:rPr>
              <a:t>기반의 캐릭터 생성 기술 보유기업</a:t>
            </a:r>
            <a:endParaRPr lang="en-US" altLang="ko-KR" sz="1400" dirty="0">
              <a:solidFill>
                <a:srgbClr val="002060"/>
              </a:solidFill>
            </a:endParaRPr>
          </a:p>
          <a:p>
            <a:r>
              <a:rPr lang="en-US" altLang="ko-KR" sz="1400" dirty="0">
                <a:solidFill>
                  <a:srgbClr val="002060"/>
                </a:solidFill>
              </a:rPr>
              <a:t> - </a:t>
            </a:r>
            <a:r>
              <a:rPr lang="ko-KR" altLang="en-US" sz="1400" dirty="0">
                <a:solidFill>
                  <a:srgbClr val="002060"/>
                </a:solidFill>
              </a:rPr>
              <a:t>협업구조 </a:t>
            </a:r>
            <a:r>
              <a:rPr lang="en-US" altLang="ko-KR" sz="1400" dirty="0">
                <a:solidFill>
                  <a:srgbClr val="002060"/>
                </a:solidFill>
              </a:rPr>
              <a:t>: </a:t>
            </a:r>
            <a:r>
              <a:rPr lang="ko-KR" altLang="en-US" sz="1400" dirty="0">
                <a:solidFill>
                  <a:srgbClr val="002060"/>
                </a:solidFill>
              </a:rPr>
              <a:t>컨소시엄</a:t>
            </a:r>
            <a:r>
              <a:rPr lang="en-US" altLang="ko-KR" sz="1400" dirty="0">
                <a:solidFill>
                  <a:srgbClr val="002060"/>
                </a:solidFill>
              </a:rPr>
              <a:t> </a:t>
            </a:r>
            <a:endParaRPr lang="ko-KR" altLang="en-US" sz="1400" dirty="0">
              <a:solidFill>
                <a:srgbClr val="00206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9CAD10B-97F8-48F5-B374-57516E60E3DE}"/>
              </a:ext>
            </a:extLst>
          </p:cNvPr>
          <p:cNvSpPr/>
          <p:nvPr/>
        </p:nvSpPr>
        <p:spPr>
          <a:xfrm>
            <a:off x="467102" y="3654563"/>
            <a:ext cx="7267198" cy="19087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UcPeriod" startAt="17"/>
            </a:pPr>
            <a:r>
              <a:rPr lang="ko-KR" altLang="en-US" sz="1400" dirty="0">
                <a:solidFill>
                  <a:schemeClr val="tx1"/>
                </a:solidFill>
                <a:latin typeface="+mj-lt"/>
              </a:rPr>
              <a:t>우리회사는</a:t>
            </a:r>
            <a:r>
              <a:rPr lang="en-US" altLang="ko-KR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ko-KR" altLang="en-US" sz="1400" b="0" i="0" dirty="0">
                <a:solidFill>
                  <a:schemeClr val="tx1"/>
                </a:solidFill>
                <a:effectLst/>
                <a:latin typeface="Noto Sans KR"/>
              </a:rPr>
              <a:t>컨텐츠 크리에이터 중심의 메타버스 서비스로 컨텐츠의 생산과 투자 그리고 유통과 소비까지 모든 사이클에 필요한 인프라를 제공하는 플랫폼을 보유하고 있습니다</a:t>
            </a:r>
            <a:r>
              <a:rPr lang="en-US" altLang="ko-KR" sz="1400" b="0" i="0" dirty="0">
                <a:solidFill>
                  <a:schemeClr val="tx1"/>
                </a:solidFill>
                <a:effectLst/>
                <a:latin typeface="Noto Sans KR"/>
              </a:rPr>
              <a:t>. </a:t>
            </a:r>
            <a:r>
              <a:rPr lang="ko-KR" altLang="en-US" sz="1400" dirty="0">
                <a:solidFill>
                  <a:schemeClr val="tx1"/>
                </a:solidFill>
                <a:latin typeface="Noto Sans KR"/>
              </a:rPr>
              <a:t>메타버스기술을 활용한 실시간 스트리밍</a:t>
            </a:r>
            <a:r>
              <a:rPr lang="en-US" altLang="ko-KR" sz="1400" dirty="0">
                <a:solidFill>
                  <a:schemeClr val="tx1"/>
                </a:solidFill>
                <a:latin typeface="Noto Sans KR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Noto Sans KR"/>
              </a:rPr>
              <a:t>전시회</a:t>
            </a:r>
            <a:r>
              <a:rPr lang="en-US" altLang="ko-KR" sz="1400" dirty="0">
                <a:solidFill>
                  <a:schemeClr val="tx1"/>
                </a:solidFill>
                <a:latin typeface="Noto Sans KR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Noto Sans KR"/>
              </a:rPr>
              <a:t>및 각종 </a:t>
            </a:r>
            <a:r>
              <a:rPr lang="ko-KR" altLang="en-US" sz="1400" dirty="0" err="1">
                <a:solidFill>
                  <a:schemeClr val="tx1"/>
                </a:solidFill>
                <a:latin typeface="Noto Sans KR"/>
              </a:rPr>
              <a:t>이벤트등을</a:t>
            </a:r>
            <a:r>
              <a:rPr lang="ko-KR" altLang="en-US" sz="1400" dirty="0">
                <a:solidFill>
                  <a:schemeClr val="tx1"/>
                </a:solidFill>
                <a:latin typeface="Noto Sans KR"/>
              </a:rPr>
              <a:t> 준비를 위해 저희와 함께 해보세요</a:t>
            </a:r>
            <a:endParaRPr lang="en-US" altLang="ko-KR" sz="1400" dirty="0">
              <a:solidFill>
                <a:schemeClr val="tx1"/>
              </a:solidFill>
              <a:latin typeface="Noto Sans KR"/>
            </a:endParaRPr>
          </a:p>
          <a:p>
            <a:endParaRPr lang="en-US" altLang="ko-KR" sz="1400" dirty="0">
              <a:solidFill>
                <a:schemeClr val="tx1"/>
              </a:solidFill>
              <a:latin typeface="Noto Sans KR"/>
            </a:endParaRP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olidFill>
                  <a:schemeClr val="tx1"/>
                </a:solidFill>
                <a:latin typeface="Noto Sans KR"/>
              </a:rPr>
              <a:t>기업소개 </a:t>
            </a:r>
            <a:r>
              <a:rPr lang="en-US" altLang="ko-KR" sz="1400" dirty="0">
                <a:solidFill>
                  <a:schemeClr val="tx1"/>
                </a:solidFill>
                <a:latin typeface="Noto Sans KR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olidFill>
                  <a:schemeClr val="tx1"/>
                </a:solidFill>
                <a:latin typeface="Noto Sans KR"/>
              </a:rPr>
              <a:t>제품소개 </a:t>
            </a:r>
            <a:r>
              <a:rPr lang="en-US" altLang="ko-KR" sz="1400" dirty="0">
                <a:solidFill>
                  <a:schemeClr val="tx1"/>
                </a:solidFill>
                <a:latin typeface="Noto Sans KR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olidFill>
                  <a:schemeClr val="tx1"/>
                </a:solidFill>
                <a:latin typeface="Noto Sans KR"/>
              </a:rPr>
              <a:t>적용실적 </a:t>
            </a:r>
            <a:r>
              <a:rPr lang="en-US" altLang="ko-KR" sz="1400" dirty="0">
                <a:solidFill>
                  <a:schemeClr val="tx1"/>
                </a:solidFill>
                <a:latin typeface="Noto Sans KR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>
                <a:solidFill>
                  <a:schemeClr val="tx1"/>
                </a:solidFill>
                <a:latin typeface="Noto Sans KR"/>
              </a:rPr>
              <a:t>담당자 연락처 </a:t>
            </a:r>
            <a:r>
              <a:rPr lang="en-US" altLang="ko-KR" sz="1400" dirty="0">
                <a:solidFill>
                  <a:schemeClr val="tx1"/>
                </a:solidFill>
                <a:latin typeface="Noto Sans KR"/>
              </a:rPr>
              <a:t>: 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8523E57-5088-B064-AA8C-5C8487A63D07}"/>
              </a:ext>
            </a:extLst>
          </p:cNvPr>
          <p:cNvSpPr/>
          <p:nvPr/>
        </p:nvSpPr>
        <p:spPr>
          <a:xfrm>
            <a:off x="7840385" y="2146038"/>
            <a:ext cx="3556001" cy="15189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chemeClr val="tx1"/>
                </a:solidFill>
              </a:rPr>
              <a:t>Re) AI </a:t>
            </a:r>
            <a:r>
              <a:rPr lang="ko-KR" altLang="en-US" sz="1400" dirty="0">
                <a:solidFill>
                  <a:schemeClr val="tx1"/>
                </a:solidFill>
              </a:rPr>
              <a:t>디지털 휴먼 캐릭터 생성 기술을 보유하고 있는 </a:t>
            </a:r>
            <a:r>
              <a:rPr lang="en-US" altLang="ko-KR" sz="1400" dirty="0">
                <a:solidFill>
                  <a:schemeClr val="tx1"/>
                </a:solidFill>
              </a:rPr>
              <a:t>AAA </a:t>
            </a:r>
            <a:r>
              <a:rPr lang="ko-KR" altLang="en-US" sz="1400" dirty="0">
                <a:solidFill>
                  <a:schemeClr val="tx1"/>
                </a:solidFill>
              </a:rPr>
              <a:t>기업입니다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  <a:r>
              <a:rPr lang="ko-KR" altLang="en-US" sz="1400" dirty="0">
                <a:solidFill>
                  <a:schemeClr val="tx1"/>
                </a:solidFill>
              </a:rPr>
              <a:t>협업에 대해 구체적인 논의를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>
                <a:solidFill>
                  <a:schemeClr val="tx1"/>
                </a:solidFill>
              </a:rPr>
              <a:t>나누고 싶습니다</a:t>
            </a:r>
            <a:r>
              <a:rPr lang="en-US" altLang="ko-KR" sz="1400" dirty="0">
                <a:solidFill>
                  <a:schemeClr val="tx1"/>
                </a:solidFill>
              </a:rPr>
              <a:t>.. </a:t>
            </a:r>
            <a:r>
              <a:rPr lang="ko-KR" altLang="en-US" sz="1400" dirty="0">
                <a:solidFill>
                  <a:schemeClr val="tx1"/>
                </a:solidFill>
              </a:rPr>
              <a:t>자세한 사항은 상기 연락처로 </a:t>
            </a:r>
            <a:r>
              <a:rPr lang="ko-KR" altLang="en-US" sz="1400" dirty="0" err="1">
                <a:solidFill>
                  <a:schemeClr val="tx1"/>
                </a:solidFill>
              </a:rPr>
              <a:t>문의드리겠습니다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A77E44D-AB25-9315-B2C0-A7398227333E}"/>
              </a:ext>
            </a:extLst>
          </p:cNvPr>
          <p:cNvSpPr/>
          <p:nvPr/>
        </p:nvSpPr>
        <p:spPr>
          <a:xfrm>
            <a:off x="7840385" y="4056075"/>
            <a:ext cx="3513415" cy="19087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1400" dirty="0">
                <a:solidFill>
                  <a:schemeClr val="tx1"/>
                </a:solidFill>
              </a:rPr>
              <a:t>Re) </a:t>
            </a:r>
            <a:r>
              <a:rPr lang="ko-KR" altLang="en-US" sz="1400" dirty="0">
                <a:solidFill>
                  <a:schemeClr val="tx1"/>
                </a:solidFill>
              </a:rPr>
              <a:t>저희가  메타버스 기반의 온라인 공연을 기획하고자 하는데 궁금한 사항이 있어 </a:t>
            </a:r>
            <a:r>
              <a:rPr lang="ko-KR" altLang="en-US" sz="1400" dirty="0" err="1">
                <a:solidFill>
                  <a:schemeClr val="tx1"/>
                </a:solidFill>
              </a:rPr>
              <a:t>연락드립니다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3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6.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회원사 대상 서비스 강화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2245A09-15E7-BD0C-18AF-35949CCB65E3}"/>
              </a:ext>
            </a:extLst>
          </p:cNvPr>
          <p:cNvSpPr/>
          <p:nvPr/>
        </p:nvSpPr>
        <p:spPr>
          <a:xfrm>
            <a:off x="398142" y="8807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29BC4-1488-444E-207A-98CA02FC2451}"/>
              </a:ext>
            </a:extLst>
          </p:cNvPr>
          <p:cNvSpPr txBox="1"/>
          <p:nvPr/>
        </p:nvSpPr>
        <p:spPr>
          <a:xfrm>
            <a:off x="761641" y="835404"/>
            <a:ext cx="10668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우수 프로젝트 그룹 대상 보상 및 환류 체계 마련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2741D-6B50-3716-1725-42DDD09F6CB7}"/>
              </a:ext>
            </a:extLst>
          </p:cNvPr>
          <p:cNvSpPr txBox="1"/>
          <p:nvPr/>
        </p:nvSpPr>
        <p:spPr>
          <a:xfrm>
            <a:off x="467102" y="1515408"/>
            <a:ext cx="5136744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/>
              <a:t>우수 프로젝트그룹 대상 시상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20DBF-FC9F-841A-96CF-00B8634D6496}"/>
              </a:ext>
            </a:extLst>
          </p:cNvPr>
          <p:cNvSpPr txBox="1"/>
          <p:nvPr/>
        </p:nvSpPr>
        <p:spPr>
          <a:xfrm>
            <a:off x="437195" y="6190383"/>
            <a:ext cx="11039098" cy="389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01650" marR="0" indent="-50165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</a:rPr>
              <a:t>우수 프로젝트그룹에 대한 실효성 있는 보상체계 마련</a:t>
            </a:r>
          </a:p>
        </p:txBody>
      </p:sp>
      <p:sp>
        <p:nvSpPr>
          <p:cNvPr id="38" name="슬라이드 번호 개체 틀 37">
            <a:extLst>
              <a:ext uri="{FF2B5EF4-FFF2-40B4-BE49-F238E27FC236}">
                <a16:creationId xmlns:a16="http://schemas.microsoft.com/office/drawing/2014/main" id="{B4D1C6C3-8C6C-F4ED-4F0E-CF340DD9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18</a:t>
            </a:fld>
            <a:endParaRPr lang="ko-KR" altLang="en-US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C6CA5B6C-AF00-4952-4E16-78D1B14D6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647203"/>
              </p:ext>
            </p:extLst>
          </p:nvPr>
        </p:nvGraphicFramePr>
        <p:xfrm>
          <a:off x="437194" y="2113855"/>
          <a:ext cx="5166650" cy="3863371"/>
        </p:xfrm>
        <a:graphic>
          <a:graphicData uri="http://schemas.openxmlformats.org/drawingml/2006/table">
            <a:tbl>
              <a:tblPr/>
              <a:tblGrid>
                <a:gridCol w="2082884">
                  <a:extLst>
                    <a:ext uri="{9D8B030D-6E8A-4147-A177-3AD203B41FA5}">
                      <a16:colId xmlns:a16="http://schemas.microsoft.com/office/drawing/2014/main" val="4186804268"/>
                    </a:ext>
                  </a:extLst>
                </a:gridCol>
                <a:gridCol w="1273059">
                  <a:extLst>
                    <a:ext uri="{9D8B030D-6E8A-4147-A177-3AD203B41FA5}">
                      <a16:colId xmlns:a16="http://schemas.microsoft.com/office/drawing/2014/main" val="4009549502"/>
                    </a:ext>
                  </a:extLst>
                </a:gridCol>
                <a:gridCol w="1810707">
                  <a:extLst>
                    <a:ext uri="{9D8B030D-6E8A-4147-A177-3AD203B41FA5}">
                      <a16:colId xmlns:a16="http://schemas.microsoft.com/office/drawing/2014/main" val="2953079327"/>
                    </a:ext>
                  </a:extLst>
                </a:gridCol>
              </a:tblGrid>
              <a:tr h="81238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시상 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상금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960144"/>
                  </a:ext>
                </a:extLst>
              </a:tr>
              <a:tr h="7627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8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과학기술정보통신부 장관상</a:t>
                      </a:r>
                      <a:endParaRPr lang="ko-KR" altLang="en-US" sz="1100" kern="0" spc="-8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1300" marR="0" indent="-24130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그룹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그룹별 각 </a:t>
                      </a:r>
                      <a:r>
                        <a:rPr lang="en-US" altLang="ko-KR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</a:t>
                      </a: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964983"/>
                  </a:ext>
                </a:extLst>
              </a:tr>
              <a:tr h="7627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8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메타버스얼라이언스 의장상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1300" marR="0" indent="-24130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그룹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그룹별 각 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74249"/>
                  </a:ext>
                </a:extLst>
              </a:tr>
              <a:tr h="7627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8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정보통신산업진흥원 원장상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1300" marR="0" indent="-24130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그룹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그룹별 각 </a:t>
                      </a:r>
                      <a:r>
                        <a:rPr lang="en-US" altLang="ko-KR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</a:t>
                      </a:r>
                      <a:r>
                        <a:rPr lang="ko-KR" altLang="en-US" sz="105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197565"/>
                  </a:ext>
                </a:extLst>
              </a:tr>
              <a:tr h="7627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8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한국메타버스산업협회 협회장상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1300" marR="0" indent="-24130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그룹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그룹별 각 </a:t>
                      </a:r>
                      <a:r>
                        <a:rPr lang="en-US" altLang="ko-KR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</a:t>
                      </a:r>
                      <a:r>
                        <a:rPr lang="ko-KR" altLang="en-US" sz="105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9633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38643B4-B068-965A-1D70-ECAF428238AC}"/>
              </a:ext>
            </a:extLst>
          </p:cNvPr>
          <p:cNvSpPr txBox="1"/>
          <p:nvPr/>
        </p:nvSpPr>
        <p:spPr>
          <a:xfrm>
            <a:off x="6096000" y="1515408"/>
            <a:ext cx="5455639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우수 프로젝트그룹 대상 인센티브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82FAD-2F92-DEEB-C990-0FDB01DB0100}"/>
              </a:ext>
            </a:extLst>
          </p:cNvPr>
          <p:cNvSpPr txBox="1"/>
          <p:nvPr/>
        </p:nvSpPr>
        <p:spPr>
          <a:xfrm>
            <a:off x="6096000" y="2298646"/>
            <a:ext cx="5455638" cy="16215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-1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1. </a:t>
            </a:r>
            <a:r>
              <a:rPr lang="ko-KR" altLang="en-US" sz="1600" kern="0" spc="-1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수상한 기업에는 </a:t>
            </a:r>
            <a:r>
              <a:rPr lang="ko-KR" altLang="en-US" sz="1600" kern="0" spc="-1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’</a:t>
            </a:r>
            <a:r>
              <a:rPr lang="en-US" altLang="ko-KR" sz="1600" kern="0" spc="-1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24</a:t>
            </a:r>
            <a:r>
              <a:rPr lang="ko-KR" altLang="en-US" sz="1600" kern="0" spc="-1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년 </a:t>
            </a:r>
            <a:r>
              <a:rPr lang="ko-KR" altLang="en-US" sz="1600" kern="0" spc="-18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과기정통부</a:t>
            </a:r>
            <a:r>
              <a:rPr lang="ko-KR" altLang="en-US" sz="1600" kern="0" spc="-1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공모사업 </a:t>
            </a:r>
            <a:r>
              <a:rPr lang="ko-KR" altLang="en-US" sz="1600" kern="0" spc="-18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지원시</a:t>
            </a:r>
            <a:r>
              <a:rPr lang="ko-KR" altLang="en-US" sz="1600" kern="0" spc="-1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가점 부여</a:t>
            </a:r>
            <a:endParaRPr lang="en-US" altLang="ko-KR" sz="1600" kern="0" spc="-180" dirty="0">
              <a:solidFill>
                <a:srgbClr val="000000"/>
              </a:solidFill>
              <a:effectLst/>
              <a:latin typeface="휴먼명조"/>
              <a:ea typeface="휴먼명조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600" kern="0" spc="-180" dirty="0">
              <a:solidFill>
                <a:srgbClr val="000000"/>
              </a:solidFill>
              <a:latin typeface="휴먼명조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프로젝트그룹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활동 최종결과물이 차년도 사업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·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과제 기획에 참고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·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활용할 수 있도록 유관기관에 공유</a:t>
            </a:r>
            <a:endParaRPr lang="ko-KR" altLang="en-US" sz="10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13295-77FE-7DF3-C2DD-BF63B8551F11}"/>
              </a:ext>
            </a:extLst>
          </p:cNvPr>
          <p:cNvSpPr txBox="1"/>
          <p:nvPr/>
        </p:nvSpPr>
        <p:spPr>
          <a:xfrm>
            <a:off x="6095999" y="4446685"/>
            <a:ext cx="5455637" cy="12171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660" marR="0" indent="-454660" algn="l" fontAlgn="base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</a:t>
            </a:r>
            <a:r>
              <a:rPr lang="ko-KR" altLang="en-US" kern="0" dirty="0" err="1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메타버스얼라이언스</a:t>
            </a:r>
            <a:r>
              <a:rPr lang="ko-KR" altLang="en-US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가입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문의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454660" marR="0" indent="-454660" algn="l" fontAlgn="base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kern="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메타버스 얼라이언스 사무국</a:t>
            </a:r>
            <a:endParaRPr lang="en-US" altLang="ko-KR" sz="105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454660" marR="0" indent="-454660" algn="l" fontAlgn="base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 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02-6289-8443 / alliance@k-meta.or.kr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400B5CE-CEC0-F886-6DAF-10C93F0FB9AA}"/>
              </a:ext>
            </a:extLst>
          </p:cNvPr>
          <p:cNvSpPr/>
          <p:nvPr/>
        </p:nvSpPr>
        <p:spPr>
          <a:xfrm>
            <a:off x="10293292" y="4505147"/>
            <a:ext cx="1107342" cy="110026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가입비</a:t>
            </a:r>
            <a:endParaRPr lang="en-US" altLang="ko-KR" sz="2000" dirty="0">
              <a:solidFill>
                <a:schemeClr val="bg1"/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  <a:p>
            <a:pPr algn="ctr"/>
            <a:r>
              <a:rPr lang="ko-KR" altLang="en-US" sz="2000" dirty="0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</a:t>
            </a:r>
            <a:r>
              <a:rPr lang="ko-KR" altLang="en-US" sz="2000" dirty="0" err="1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없</a:t>
            </a:r>
            <a:r>
              <a:rPr lang="ko-KR" altLang="en-US" sz="2000" dirty="0">
                <a:solidFill>
                  <a:schemeClr val="bg1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 음</a:t>
            </a:r>
          </a:p>
        </p:txBody>
      </p:sp>
    </p:spTree>
    <p:extLst>
      <p:ext uri="{BB962C8B-B14F-4D97-AF65-F5344CB8AC3E}">
        <p14:creationId xmlns:p14="http://schemas.microsoft.com/office/powerpoint/2010/main" val="1757343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4435B13-55FB-AB90-56B9-8356CB384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" y="1009868"/>
            <a:ext cx="1218703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B8F6310-24E8-4528-AA0C-61AFA45349A5}"/>
              </a:ext>
            </a:extLst>
          </p:cNvPr>
          <p:cNvSpPr/>
          <p:nvPr/>
        </p:nvSpPr>
        <p:spPr>
          <a:xfrm>
            <a:off x="1256936" y="1613263"/>
            <a:ext cx="78382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50F51C0-8F71-4F62-B3A6-2E202ADDE71A}"/>
              </a:ext>
            </a:extLst>
          </p:cNvPr>
          <p:cNvSpPr/>
          <p:nvPr/>
        </p:nvSpPr>
        <p:spPr>
          <a:xfrm>
            <a:off x="1256936" y="1613263"/>
            <a:ext cx="78382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A26DC3A-D33A-4542-9D27-F8CFF4AB236D}"/>
              </a:ext>
            </a:extLst>
          </p:cNvPr>
          <p:cNvSpPr/>
          <p:nvPr/>
        </p:nvSpPr>
        <p:spPr>
          <a:xfrm>
            <a:off x="1256936" y="1999320"/>
            <a:ext cx="78382" cy="180000"/>
          </a:xfrm>
          <a:prstGeom prst="rect">
            <a:avLst/>
          </a:prstGeom>
          <a:solidFill>
            <a:srgbClr val="01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텍스트 개체 틀 11">
            <a:extLst>
              <a:ext uri="{FF2B5EF4-FFF2-40B4-BE49-F238E27FC236}">
                <a16:creationId xmlns:a16="http://schemas.microsoft.com/office/drawing/2014/main" id="{E4674E6E-964F-43C3-B27A-963E88181F1B}"/>
              </a:ext>
            </a:extLst>
          </p:cNvPr>
          <p:cNvSpPr txBox="1">
            <a:spLocks/>
          </p:cNvSpPr>
          <p:nvPr/>
        </p:nvSpPr>
        <p:spPr>
          <a:xfrm>
            <a:off x="1442622" y="1613263"/>
            <a:ext cx="9244952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70" normalizeH="0" baseline="0" noProof="0" dirty="0">
                <a:ln>
                  <a:solidFill>
                    <a:srgbClr val="018DB3">
                      <a:alpha val="0"/>
                    </a:srgbClr>
                  </a:solidFill>
                </a:ln>
                <a:effectLst/>
                <a:uLnTx/>
                <a:uFillTx/>
                <a:latin typeface="나눔맑은 고딕"/>
              </a:rPr>
              <a:t>02. </a:t>
            </a:r>
            <a:r>
              <a:rPr lang="ko-KR" altLang="en-US" sz="36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프로젝트 그룹 운영 경과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738BB3-1105-4D06-A908-17A704E9B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25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EFC6C3E-D878-7982-D71B-4806EBDF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" y="1009868"/>
            <a:ext cx="1218703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EB2C82C0-322F-4375-B1F0-AF0396AC0DB0}"/>
              </a:ext>
            </a:extLst>
          </p:cNvPr>
          <p:cNvSpPr txBox="1">
            <a:spLocks/>
          </p:cNvSpPr>
          <p:nvPr/>
        </p:nvSpPr>
        <p:spPr>
          <a:xfrm>
            <a:off x="2707437" y="1543231"/>
            <a:ext cx="4166975" cy="70575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4800" kern="1200" spc="-7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목  차</a:t>
            </a:r>
          </a:p>
        </p:txBody>
      </p:sp>
      <p:sp>
        <p:nvSpPr>
          <p:cNvPr id="13" name="텍스트 개체 틀 11">
            <a:extLst>
              <a:ext uri="{FF2B5EF4-FFF2-40B4-BE49-F238E27FC236}">
                <a16:creationId xmlns:a16="http://schemas.microsoft.com/office/drawing/2014/main" id="{EFF9FEE3-6CD0-4D60-98A1-BCE92EE9D886}"/>
              </a:ext>
            </a:extLst>
          </p:cNvPr>
          <p:cNvSpPr txBox="1">
            <a:spLocks/>
          </p:cNvSpPr>
          <p:nvPr/>
        </p:nvSpPr>
        <p:spPr>
          <a:xfrm>
            <a:off x="2707437" y="3284547"/>
            <a:ext cx="8913063" cy="507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70" normalizeH="0" baseline="0" noProof="0" dirty="0">
                <a:ln>
                  <a:solidFill>
                    <a:srgbClr val="018DB3">
                      <a:alpha val="0"/>
                    </a:srgbClr>
                  </a:solidFill>
                </a:ln>
                <a:effectLst/>
                <a:uLnTx/>
                <a:uFillTx/>
                <a:latin typeface="나눔맑은 고딕"/>
              </a:rPr>
              <a:t>02. </a:t>
            </a:r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 얼라이언스 프로젝트 그룹 운영 경과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5B8F6310-24E8-4528-AA0C-61AFA45349A5}"/>
              </a:ext>
            </a:extLst>
          </p:cNvPr>
          <p:cNvSpPr/>
          <p:nvPr/>
        </p:nvSpPr>
        <p:spPr>
          <a:xfrm>
            <a:off x="2657111" y="1613263"/>
            <a:ext cx="78382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50F51C0-8F71-4F62-B3A6-2E202ADDE71A}"/>
              </a:ext>
            </a:extLst>
          </p:cNvPr>
          <p:cNvSpPr/>
          <p:nvPr/>
        </p:nvSpPr>
        <p:spPr>
          <a:xfrm>
            <a:off x="2657111" y="1613263"/>
            <a:ext cx="78382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A26DC3A-D33A-4542-9D27-F8CFF4AB236D}"/>
              </a:ext>
            </a:extLst>
          </p:cNvPr>
          <p:cNvSpPr/>
          <p:nvPr/>
        </p:nvSpPr>
        <p:spPr>
          <a:xfrm>
            <a:off x="2657111" y="1999320"/>
            <a:ext cx="78382" cy="180000"/>
          </a:xfrm>
          <a:prstGeom prst="rect">
            <a:avLst/>
          </a:prstGeom>
          <a:solidFill>
            <a:srgbClr val="01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9" name="텍스트 개체 틀 13">
            <a:extLst>
              <a:ext uri="{FF2B5EF4-FFF2-40B4-BE49-F238E27FC236}">
                <a16:creationId xmlns:a16="http://schemas.microsoft.com/office/drawing/2014/main" id="{9C3E9480-F405-4D93-ABC6-28BF38BC1584}"/>
              </a:ext>
            </a:extLst>
          </p:cNvPr>
          <p:cNvSpPr txBox="1">
            <a:spLocks/>
          </p:cNvSpPr>
          <p:nvPr/>
        </p:nvSpPr>
        <p:spPr>
          <a:xfrm>
            <a:off x="2707437" y="4167436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3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0" name="텍스트 개체 틀 11">
            <a:extLst>
              <a:ext uri="{FF2B5EF4-FFF2-40B4-BE49-F238E27FC236}">
                <a16:creationId xmlns:a16="http://schemas.microsoft.com/office/drawing/2014/main" id="{E4674E6E-964F-43C3-B27A-963E88181F1B}"/>
              </a:ext>
            </a:extLst>
          </p:cNvPr>
          <p:cNvSpPr txBox="1">
            <a:spLocks/>
          </p:cNvSpPr>
          <p:nvPr/>
        </p:nvSpPr>
        <p:spPr>
          <a:xfrm>
            <a:off x="2707437" y="246750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70" normalizeH="0" baseline="0" noProof="0" dirty="0">
                <a:ln>
                  <a:solidFill>
                    <a:srgbClr val="018DB3">
                      <a:alpha val="0"/>
                    </a:srgbClr>
                  </a:solidFill>
                </a:ln>
                <a:effectLst/>
                <a:uLnTx/>
                <a:uFillTx/>
                <a:latin typeface="나눔맑은 고딕"/>
              </a:rPr>
              <a:t>01. </a:t>
            </a:r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 얼라이언스 소개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738BB3-1105-4D06-A908-17A704E9B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5877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프로젝트 그룹 소개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2245A09-15E7-BD0C-18AF-35949CCB65E3}"/>
              </a:ext>
            </a:extLst>
          </p:cNvPr>
          <p:cNvSpPr/>
          <p:nvPr/>
        </p:nvSpPr>
        <p:spPr>
          <a:xfrm>
            <a:off x="398142" y="8807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29BC4-1488-444E-207A-98CA02FC2451}"/>
              </a:ext>
            </a:extLst>
          </p:cNvPr>
          <p:cNvSpPr txBox="1"/>
          <p:nvPr/>
        </p:nvSpPr>
        <p:spPr>
          <a:xfrm>
            <a:off x="761641" y="835404"/>
            <a:ext cx="10668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프로젝트그룹 목적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3E9081E-1BA9-C1EE-7546-46A4992E9A23}"/>
              </a:ext>
            </a:extLst>
          </p:cNvPr>
          <p:cNvSpPr/>
          <p:nvPr/>
        </p:nvSpPr>
        <p:spPr>
          <a:xfrm>
            <a:off x="942257" y="1337297"/>
            <a:ext cx="7950828" cy="10637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메타버스 얼라이언스 참여기업간 자율적 협업을 통해 프로젝트그룹을 구성하여 </a:t>
            </a:r>
            <a:endParaRPr lang="en-US" altLang="ko-KR" sz="1600" kern="0" spc="-90" dirty="0">
              <a:solidFill>
                <a:srgbClr val="000000"/>
              </a:solidFill>
              <a:effectLst/>
              <a:latin typeface="휴먼명조"/>
              <a:ea typeface="휴먼명조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메타버스 신규 기획과제</a:t>
            </a:r>
            <a:r>
              <a:rPr lang="en-US" altLang="ko-KR" sz="16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(</a:t>
            </a:r>
            <a:r>
              <a:rPr lang="ko-KR" altLang="en-US" sz="16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안</a:t>
            </a:r>
            <a:r>
              <a:rPr lang="en-US" altLang="ko-KR" sz="16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) </a:t>
            </a:r>
            <a:r>
              <a:rPr lang="ko-KR" altLang="en-US" sz="16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도출 및 제안하고 우수사례를 선발하여 시상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7DC56921-A826-61CD-1858-1BC20588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9F93DAB-40F1-F919-4C70-85125D4A3B0F}"/>
              </a:ext>
            </a:extLst>
          </p:cNvPr>
          <p:cNvSpPr/>
          <p:nvPr/>
        </p:nvSpPr>
        <p:spPr>
          <a:xfrm>
            <a:off x="398142" y="261030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D54874-17AA-A170-6A1A-9D013880C0B1}"/>
              </a:ext>
            </a:extLst>
          </p:cNvPr>
          <p:cNvSpPr txBox="1"/>
          <p:nvPr/>
        </p:nvSpPr>
        <p:spPr>
          <a:xfrm>
            <a:off x="761641" y="2597737"/>
            <a:ext cx="2667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프로젝트그룹 구성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5EDC0B1-1EB1-6F4D-E28D-610B4B768447}"/>
              </a:ext>
            </a:extLst>
          </p:cNvPr>
          <p:cNvSpPr/>
          <p:nvPr/>
        </p:nvSpPr>
        <p:spPr>
          <a:xfrm>
            <a:off x="404716" y="4140576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2E42B-C6DB-2422-D049-83D097EF560A}"/>
              </a:ext>
            </a:extLst>
          </p:cNvPr>
          <p:cNvSpPr txBox="1"/>
          <p:nvPr/>
        </p:nvSpPr>
        <p:spPr>
          <a:xfrm>
            <a:off x="768215" y="4128008"/>
            <a:ext cx="7673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제안 주제 </a:t>
            </a:r>
            <a:r>
              <a:rPr lang="en-US" altLang="ko-KR" sz="2000" b="1" dirty="0">
                <a:solidFill>
                  <a:srgbClr val="002060"/>
                </a:solidFill>
              </a:rPr>
              <a:t>: </a:t>
            </a:r>
            <a:r>
              <a:rPr lang="ko-KR" altLang="en-US" sz="1400" kern="0" spc="-12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메타버스 관련 자율적 협업에 대한 주제라면 모두 가능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endParaRPr lang="ko-KR" alt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8DE24-36F5-8D17-E3BF-8399F3DA55BD}"/>
              </a:ext>
            </a:extLst>
          </p:cNvPr>
          <p:cNvSpPr txBox="1"/>
          <p:nvPr/>
        </p:nvSpPr>
        <p:spPr>
          <a:xfrm>
            <a:off x="942257" y="3026969"/>
            <a:ext cx="7950827" cy="98751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57530" marR="0" indent="-55753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○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</a:t>
            </a:r>
            <a:r>
              <a:rPr lang="ko-KR" altLang="en-US" sz="1400" kern="0" spc="-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얼라이언스 회원사 중 최소 </a:t>
            </a:r>
            <a:r>
              <a:rPr lang="en-US" altLang="ko-KR" sz="14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2</a:t>
            </a:r>
            <a:r>
              <a:rPr lang="ko-KR" altLang="en-US" sz="1400" kern="0" spc="-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개 </a:t>
            </a:r>
            <a:r>
              <a:rPr lang="en-US" altLang="ko-KR" sz="14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 </a:t>
            </a:r>
            <a:r>
              <a:rPr lang="ko-KR" altLang="en-US" sz="14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이상 의 기업</a:t>
            </a:r>
            <a:r>
              <a:rPr lang="en-US" altLang="ko-KR" sz="14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(</a:t>
            </a:r>
            <a:r>
              <a:rPr lang="ko-KR" altLang="en-US" sz="14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기관</a:t>
            </a:r>
            <a:r>
              <a:rPr lang="en-US" altLang="ko-KR" sz="14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, </a:t>
            </a:r>
            <a:r>
              <a:rPr lang="ko-KR" altLang="en-US" sz="14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학교 등</a:t>
            </a:r>
            <a:r>
              <a:rPr lang="en-US" altLang="ko-KR" sz="14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)</a:t>
            </a:r>
            <a:r>
              <a:rPr lang="ko-KR" altLang="en-US" sz="14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으로</a:t>
            </a:r>
            <a:r>
              <a:rPr lang="ko-KR" altLang="en-US" sz="1400" kern="0" spc="-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구성된 그룹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휴먼명조"/>
            </a:endParaRPr>
          </a:p>
          <a:p>
            <a:pPr marL="363220" marR="0" indent="-363220" algn="l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* </a:t>
            </a:r>
            <a:r>
              <a:rPr lang="en-US" altLang="ko-KR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2023.09.25.(</a:t>
            </a:r>
            <a:r>
              <a:rPr lang="ko-KR" altLang="en-US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월</a:t>
            </a:r>
            <a:r>
              <a:rPr lang="en-US" altLang="ko-KR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 메타버스 얼라이언스에 가입신청한 기업에 한함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363220" marR="0" indent="-363220" algn="l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* 기업당 최대 </a:t>
            </a:r>
            <a:r>
              <a:rPr lang="en-US" altLang="ko-KR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개의 프로젝트그룹 까지 참가 신청 가능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CE519193-DA4B-D3E7-4122-CE469F54B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067703"/>
              </p:ext>
            </p:extLst>
          </p:nvPr>
        </p:nvGraphicFramePr>
        <p:xfrm>
          <a:off x="941504" y="4823021"/>
          <a:ext cx="7950826" cy="1678813"/>
        </p:xfrm>
        <a:graphic>
          <a:graphicData uri="http://schemas.openxmlformats.org/drawingml/2006/table">
            <a:tbl>
              <a:tblPr/>
              <a:tblGrid>
                <a:gridCol w="1414055">
                  <a:extLst>
                    <a:ext uri="{9D8B030D-6E8A-4147-A177-3AD203B41FA5}">
                      <a16:colId xmlns:a16="http://schemas.microsoft.com/office/drawing/2014/main" val="1131603025"/>
                    </a:ext>
                  </a:extLst>
                </a:gridCol>
                <a:gridCol w="6536771">
                  <a:extLst>
                    <a:ext uri="{9D8B030D-6E8A-4147-A177-3AD203B41FA5}">
                      <a16:colId xmlns:a16="http://schemas.microsoft.com/office/drawing/2014/main" val="3889814367"/>
                    </a:ext>
                  </a:extLst>
                </a:gridCol>
              </a:tblGrid>
              <a:tr h="270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주요 내용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197936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제조</a:t>
                      </a: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건설</a:t>
                      </a: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조선 등 산업 현장의 설계</a:t>
                      </a: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</a:t>
                      </a: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 등을 위한 메타버스</a:t>
                      </a:r>
                      <a:r>
                        <a:rPr lang="ko-KR" altLang="en-US" sz="1000" kern="0" spc="-3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kern="0" spc="-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서비스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178666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서비스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교육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유통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물류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전시 등 </a:t>
                      </a:r>
                      <a:r>
                        <a:rPr lang="en-US" altLang="ko-KR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B2B </a:t>
                      </a:r>
                      <a:r>
                        <a:rPr lang="ko-KR" altLang="en-US" sz="1000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서비스 제공을 위한 메타버스 서비스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980498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공공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국방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행정 등 공공분야에서 활용 가능한 메타버스 서비스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379835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라이프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2240" marR="0" indent="-14224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쇼핑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전시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공연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커머스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금융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헬스케어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SNS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등을 위한 메타버스 서비스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803449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1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커뮤니케이션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1130" marR="0" indent="-15113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원격회의</a:t>
                      </a:r>
                      <a:r>
                        <a:rPr lang="en-US" altLang="ko-KR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000" kern="0" spc="-4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협업 등 원격 사용자간 실감나게 소통이 가능한 메타버스 서비스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092836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미디어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7160" marR="0" indent="-13716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방송</a:t>
                      </a: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미디어 창작</a:t>
                      </a: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유통</a:t>
                      </a: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소비 과정에서 활용되는 </a:t>
                      </a:r>
                      <a:r>
                        <a:rPr lang="en-US" altLang="ko-KR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kern="0" spc="-6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차원 융합미디어</a:t>
                      </a:r>
                      <a:r>
                        <a:rPr lang="ko-KR" altLang="en-US" sz="1000" kern="0" spc="-3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kern="0" spc="-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서비스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7035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C81437A-3878-F22E-344F-AFDA88FAF80C}"/>
              </a:ext>
            </a:extLst>
          </p:cNvPr>
          <p:cNvSpPr txBox="1"/>
          <p:nvPr/>
        </p:nvSpPr>
        <p:spPr>
          <a:xfrm>
            <a:off x="2346665" y="4496906"/>
            <a:ext cx="6094602" cy="32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marR="0" indent="-381000" algn="ct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&lt;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그룹 주제 예시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19" name="_x265278792">
            <a:extLst>
              <a:ext uri="{FF2B5EF4-FFF2-40B4-BE49-F238E27FC236}">
                <a16:creationId xmlns:a16="http://schemas.microsoft.com/office/drawing/2014/main" id="{C34F2CE5-F8D1-90F3-6154-7466DD95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4" y="1689052"/>
            <a:ext cx="2743199" cy="16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_x265281432">
            <a:extLst>
              <a:ext uri="{FF2B5EF4-FFF2-40B4-BE49-F238E27FC236}">
                <a16:creationId xmlns:a16="http://schemas.microsoft.com/office/drawing/2014/main" id="{596C636D-2AAD-EB95-547B-E304148C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3" y="3916668"/>
            <a:ext cx="2743199" cy="168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42E452-8FDD-F09B-04A3-E7073A835052}"/>
              </a:ext>
            </a:extLst>
          </p:cNvPr>
          <p:cNvSpPr txBox="1"/>
          <p:nvPr/>
        </p:nvSpPr>
        <p:spPr>
          <a:xfrm>
            <a:off x="9096374" y="5650445"/>
            <a:ext cx="2743198" cy="3077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dirty="0"/>
              <a:t>프로젝트 그룹  성과발표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7639C1-247C-E3E0-187A-C415BB309BFC}"/>
              </a:ext>
            </a:extLst>
          </p:cNvPr>
          <p:cNvSpPr txBox="1"/>
          <p:nvPr/>
        </p:nvSpPr>
        <p:spPr>
          <a:xfrm>
            <a:off x="9096375" y="3429000"/>
            <a:ext cx="2743198" cy="3077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 sz="1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dirty="0" err="1"/>
              <a:t>메타버스얼라이언스</a:t>
            </a:r>
            <a:r>
              <a:rPr lang="ko-KR" altLang="en-US" dirty="0"/>
              <a:t> 성과보고회</a:t>
            </a:r>
          </a:p>
        </p:txBody>
      </p:sp>
    </p:spTree>
    <p:extLst>
      <p:ext uri="{BB962C8B-B14F-4D97-AF65-F5344CB8AC3E}">
        <p14:creationId xmlns:p14="http://schemas.microsoft.com/office/powerpoint/2010/main" val="1568361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7DC56921-A826-61CD-1858-1BC20588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9F93DAB-40F1-F919-4C70-85125D4A3B0F}"/>
              </a:ext>
            </a:extLst>
          </p:cNvPr>
          <p:cNvSpPr/>
          <p:nvPr/>
        </p:nvSpPr>
        <p:spPr>
          <a:xfrm>
            <a:off x="398142" y="28619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D54874-17AA-A170-6A1A-9D013880C0B1}"/>
              </a:ext>
            </a:extLst>
          </p:cNvPr>
          <p:cNvSpPr txBox="1"/>
          <p:nvPr/>
        </p:nvSpPr>
        <p:spPr>
          <a:xfrm>
            <a:off x="761641" y="2849407"/>
            <a:ext cx="2667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주요일정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ED5CFB0-F54C-7A99-63A0-B2CD245D1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2" y="3412746"/>
            <a:ext cx="4777254" cy="185554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15EDC0B1-1EB1-6F4D-E28D-610B4B768447}"/>
              </a:ext>
            </a:extLst>
          </p:cNvPr>
          <p:cNvSpPr/>
          <p:nvPr/>
        </p:nvSpPr>
        <p:spPr>
          <a:xfrm>
            <a:off x="5701265" y="28619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2E42B-C6DB-2422-D049-83D097EF560A}"/>
              </a:ext>
            </a:extLst>
          </p:cNvPr>
          <p:cNvSpPr txBox="1"/>
          <p:nvPr/>
        </p:nvSpPr>
        <p:spPr>
          <a:xfrm>
            <a:off x="6064764" y="2849407"/>
            <a:ext cx="3965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인센티브 및 환류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B8E5E03F-3541-EE96-8FE5-708A68C4A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00160"/>
              </p:ext>
            </p:extLst>
          </p:nvPr>
        </p:nvGraphicFramePr>
        <p:xfrm>
          <a:off x="5849223" y="4878576"/>
          <a:ext cx="5675575" cy="1477772"/>
        </p:xfrm>
        <a:graphic>
          <a:graphicData uri="http://schemas.openxmlformats.org/drawingml/2006/table">
            <a:tbl>
              <a:tblPr/>
              <a:tblGrid>
                <a:gridCol w="2621120">
                  <a:extLst>
                    <a:ext uri="{9D8B030D-6E8A-4147-A177-3AD203B41FA5}">
                      <a16:colId xmlns:a16="http://schemas.microsoft.com/office/drawing/2014/main" val="1523180202"/>
                    </a:ext>
                  </a:extLst>
                </a:gridCol>
                <a:gridCol w="1030303">
                  <a:extLst>
                    <a:ext uri="{9D8B030D-6E8A-4147-A177-3AD203B41FA5}">
                      <a16:colId xmlns:a16="http://schemas.microsoft.com/office/drawing/2014/main" val="1066763774"/>
                    </a:ext>
                  </a:extLst>
                </a:gridCol>
                <a:gridCol w="2024152">
                  <a:extLst>
                    <a:ext uri="{9D8B030D-6E8A-4147-A177-3AD203B41FA5}">
                      <a16:colId xmlns:a16="http://schemas.microsoft.com/office/drawing/2014/main" val="1874620030"/>
                    </a:ext>
                  </a:extLst>
                </a:gridCol>
              </a:tblGrid>
              <a:tr h="328328"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시상 수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상금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06155"/>
                  </a:ext>
                </a:extLst>
              </a:tr>
              <a:tr h="287361"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과학기술정보통신부장관상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그룹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그룹별 각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682086"/>
                  </a:ext>
                </a:extLst>
              </a:tr>
              <a:tr h="287361"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메타버스 </a:t>
                      </a: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얼라이언스의장상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그룹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그룹별 각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418458"/>
                  </a:ext>
                </a:extLst>
              </a:tr>
              <a:tr h="287361"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정보통신산업진흥원원장상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그룹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그룹별 각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150331"/>
                  </a:ext>
                </a:extLst>
              </a:tr>
              <a:tr h="287361"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-5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한국메타버스산업협회협회장상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그룹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그룹별 각 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256117"/>
                  </a:ext>
                </a:extLst>
              </a:tr>
            </a:tbl>
          </a:graphicData>
        </a:graphic>
      </p:graphicFrame>
      <p:sp>
        <p:nvSpPr>
          <p:cNvPr id="5" name="직사각형 4">
            <a:extLst>
              <a:ext uri="{FF2B5EF4-FFF2-40B4-BE49-F238E27FC236}">
                <a16:creationId xmlns:a16="http://schemas.microsoft.com/office/drawing/2014/main" id="{682671A5-7ABC-F49B-00D2-84A8BFF33F51}"/>
              </a:ext>
            </a:extLst>
          </p:cNvPr>
          <p:cNvSpPr/>
          <p:nvPr/>
        </p:nvSpPr>
        <p:spPr>
          <a:xfrm>
            <a:off x="398142" y="992624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99652-5073-F62E-3918-6957B79445B4}"/>
              </a:ext>
            </a:extLst>
          </p:cNvPr>
          <p:cNvSpPr txBox="1"/>
          <p:nvPr/>
        </p:nvSpPr>
        <p:spPr>
          <a:xfrm>
            <a:off x="761641" y="980056"/>
            <a:ext cx="3965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접수기간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AD0312-4E32-2D4F-C878-1215642328BF}"/>
              </a:ext>
            </a:extLst>
          </p:cNvPr>
          <p:cNvSpPr txBox="1"/>
          <p:nvPr/>
        </p:nvSpPr>
        <p:spPr>
          <a:xfrm>
            <a:off x="750339" y="1364378"/>
            <a:ext cx="10860634" cy="1177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62610" marR="0" indent="-56261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○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활동계획서 접수 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: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공고일로부터 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2023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년 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9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월 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25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일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(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월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)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까지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휴먼명조"/>
            </a:endParaRPr>
          </a:p>
          <a:p>
            <a:pPr marL="562610" marR="0" indent="-56261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○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활동결과보고서 접수 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: 2</a:t>
            </a:r>
            <a:r>
              <a:rPr lang="en-US" altLang="ko-KR" sz="16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023</a:t>
            </a:r>
            <a:r>
              <a:rPr lang="ko-KR" altLang="en-US" sz="1600" kern="0" spc="-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년 </a:t>
            </a:r>
            <a:r>
              <a:rPr lang="en-US" altLang="ko-KR" sz="16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11</a:t>
            </a:r>
            <a:r>
              <a:rPr lang="ko-KR" altLang="en-US" sz="1600" kern="0" spc="-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월 </a:t>
            </a:r>
            <a:r>
              <a:rPr lang="ko-KR" altLang="en-US" sz="1600" kern="0" spc="-8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둘째주</a:t>
            </a:r>
            <a:r>
              <a:rPr lang="ko-KR" altLang="en-US" sz="1600" kern="0" spc="-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</a:t>
            </a:r>
            <a:r>
              <a:rPr lang="en-US" altLang="ko-KR" sz="16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(</a:t>
            </a:r>
            <a:r>
              <a:rPr lang="ko-KR" altLang="en-US" sz="1600" kern="0" spc="-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상세일정은 추후 공지</a:t>
            </a:r>
            <a:r>
              <a:rPr lang="en-US" altLang="ko-KR" sz="1600" kern="0" spc="-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)</a:t>
            </a:r>
            <a:endParaRPr lang="ko-KR" altLang="en-US" sz="10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528320" marR="0" indent="-528320" algn="l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활동결과보고서는 활동계획서를 접수한 프로젝트 그룹 중 </a:t>
            </a:r>
            <a:r>
              <a:rPr lang="en-US" altLang="ko-KR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200" kern="0" spc="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차 서면평가를 통과한 프로젝트그룹에 한해 접수</a:t>
            </a:r>
            <a:endParaRPr lang="ko-KR" altLang="en-US" sz="10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6240FA-44C3-50C4-B786-F157B8608F0E}"/>
              </a:ext>
            </a:extLst>
          </p:cNvPr>
          <p:cNvSpPr txBox="1"/>
          <p:nvPr/>
        </p:nvSpPr>
        <p:spPr>
          <a:xfrm>
            <a:off x="5849222" y="3296898"/>
            <a:ext cx="5675575" cy="14303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62610" marR="0" indent="-56261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○</a:t>
            </a:r>
            <a:r>
              <a:rPr lang="en-US" altLang="ko-KR" sz="14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</a:t>
            </a:r>
            <a:r>
              <a:rPr lang="en-US" altLang="ko-KR" sz="1400" kern="0" spc="-9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우수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</a:t>
            </a:r>
            <a:r>
              <a:rPr lang="en-US" altLang="ko-KR" sz="1400" kern="0" spc="-9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프로젝트그룹에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</a:t>
            </a:r>
            <a:r>
              <a:rPr lang="en-US" altLang="ko-KR" sz="1400" kern="0" spc="-9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대해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</a:t>
            </a:r>
            <a:r>
              <a:rPr lang="en-US" altLang="ko-KR" sz="1400" kern="0" spc="-9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연말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</a:t>
            </a:r>
            <a:r>
              <a:rPr lang="en-US" altLang="ko-KR" sz="1400" kern="0" spc="-9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시상식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</a:t>
            </a:r>
            <a:r>
              <a:rPr lang="en-US" altLang="ko-KR" sz="1400" kern="0" spc="-9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실시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(</a:t>
            </a:r>
            <a:r>
              <a:rPr lang="en-US" altLang="ko-KR" sz="1400" kern="0" spc="-9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과기부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</a:t>
            </a:r>
            <a:r>
              <a:rPr lang="en-US" altLang="ko-KR" sz="1400" kern="0" spc="-9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장관상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등 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8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점</a:t>
            </a:r>
            <a:r>
              <a:rPr lang="en-US" altLang="ko-KR" sz="1400" kern="0" spc="-9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)</a:t>
            </a:r>
          </a:p>
          <a:p>
            <a:pPr marL="562610" indent="-562610" algn="just" fontAlgn="base">
              <a:lnSpc>
                <a:spcPct val="160000"/>
              </a:lnSpc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○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</a:t>
            </a:r>
            <a:r>
              <a:rPr lang="ko-KR" altLang="en-US" sz="1400" kern="0" spc="-1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시상식에서 수상한 기업에는 </a:t>
            </a:r>
            <a:r>
              <a:rPr lang="ko-KR" altLang="en-US" sz="1400" kern="0" spc="-1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’</a:t>
            </a:r>
            <a:r>
              <a:rPr lang="en-US" altLang="ko-KR" sz="1400" kern="0" spc="-18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24</a:t>
            </a:r>
            <a:r>
              <a:rPr lang="ko-KR" altLang="en-US" sz="1400" kern="0" spc="-1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년 </a:t>
            </a:r>
            <a:r>
              <a:rPr lang="ko-KR" altLang="en-US" sz="1400" kern="0" spc="-18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과기정통부</a:t>
            </a:r>
            <a:r>
              <a:rPr lang="ko-KR" altLang="en-US" sz="1400" kern="0" spc="-1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공모사업 </a:t>
            </a:r>
            <a:r>
              <a:rPr lang="ko-KR" altLang="en-US" sz="1400" kern="0" spc="-180" dirty="0" err="1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지원시</a:t>
            </a:r>
            <a:r>
              <a:rPr lang="ko-KR" altLang="en-US" sz="1400" kern="0" spc="-18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 가점 부여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562610" indent="-562610" algn="just" fontAlgn="base">
              <a:lnSpc>
                <a:spcPct val="160000"/>
              </a:lnSpc>
            </a:pP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바탕체" panose="02030609000101010101" pitchFamily="17" charset="-127"/>
                <a:ea typeface="바탕체" panose="02030609000101010101" pitchFamily="17" charset="-127"/>
              </a:rPr>
              <a:t>○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</a:t>
            </a:r>
            <a:r>
              <a:rPr lang="ko-KR" altLang="en-US" sz="1400" kern="0" spc="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프로젝트그룹 </a:t>
            </a:r>
            <a:r>
              <a:rPr lang="ko-KR" altLang="en-US" sz="14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활동 최종결과물이 차년도 사업</a:t>
            </a:r>
            <a:r>
              <a:rPr lang="en-US" altLang="ko-KR" sz="14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·</a:t>
            </a:r>
            <a:r>
              <a:rPr lang="ko-KR" altLang="en-US" sz="14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과제 기획에 참고</a:t>
            </a:r>
            <a:r>
              <a:rPr lang="en-US" altLang="ko-KR" sz="1400" kern="0" spc="-4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·</a:t>
            </a:r>
          </a:p>
          <a:p>
            <a:pPr marL="562610" indent="-562610" algn="just" fontAlgn="base">
              <a:lnSpc>
                <a:spcPct val="160000"/>
              </a:lnSpc>
            </a:pPr>
            <a:r>
              <a:rPr lang="en-US" altLang="ko-KR" sz="1400" kern="0" spc="-40" dirty="0">
                <a:solidFill>
                  <a:srgbClr val="000000"/>
                </a:solidFill>
                <a:latin typeface="HCI Poppy"/>
                <a:ea typeface="휴먼명조"/>
              </a:rPr>
              <a:t>       </a:t>
            </a:r>
            <a:r>
              <a:rPr lang="ko-KR" altLang="en-US" sz="14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활용할 수 있도록 유관기관에 공유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19" name="텍스트 개체 틀 11">
            <a:extLst>
              <a:ext uri="{FF2B5EF4-FFF2-40B4-BE49-F238E27FC236}">
                <a16:creationId xmlns:a16="http://schemas.microsoft.com/office/drawing/2014/main" id="{E67B1ACD-4EC8-3A8F-8BBD-BE1BC9C73643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프로젝트 그룹 소개</a:t>
            </a:r>
          </a:p>
        </p:txBody>
      </p:sp>
    </p:spTree>
    <p:extLst>
      <p:ext uri="{BB962C8B-B14F-4D97-AF65-F5344CB8AC3E}">
        <p14:creationId xmlns:p14="http://schemas.microsoft.com/office/powerpoint/2010/main" val="3822827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7DC56921-A826-61CD-1858-1BC20588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82671A5-7ABC-F49B-00D2-84A8BFF33F51}"/>
              </a:ext>
            </a:extLst>
          </p:cNvPr>
          <p:cNvSpPr/>
          <p:nvPr/>
        </p:nvSpPr>
        <p:spPr>
          <a:xfrm>
            <a:off x="398142" y="992624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99652-5073-F62E-3918-6957B79445B4}"/>
              </a:ext>
            </a:extLst>
          </p:cNvPr>
          <p:cNvSpPr txBox="1"/>
          <p:nvPr/>
        </p:nvSpPr>
        <p:spPr>
          <a:xfrm>
            <a:off x="761641" y="980056"/>
            <a:ext cx="3965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접수현황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AD0312-4E32-2D4F-C878-1215642328BF}"/>
              </a:ext>
            </a:extLst>
          </p:cNvPr>
          <p:cNvSpPr txBox="1"/>
          <p:nvPr/>
        </p:nvSpPr>
        <p:spPr>
          <a:xfrm>
            <a:off x="750339" y="1364378"/>
            <a:ext cx="10860634" cy="13947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62610" marR="0" indent="-56261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0" dirty="0">
                <a:solidFill>
                  <a:srgbClr val="000000"/>
                </a:solidFill>
                <a:effectLst/>
                <a:latin typeface="+mj-lt"/>
                <a:ea typeface="바탕체" panose="02030609000101010101" pitchFamily="17" charset="-127"/>
              </a:rPr>
              <a:t>○</a:t>
            </a:r>
            <a:r>
              <a:rPr lang="ko-KR" altLang="en-US" sz="2000" b="1" kern="0" spc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 </a:t>
            </a:r>
            <a:r>
              <a:rPr lang="ko-KR" altLang="en-US" sz="2000" b="1" kern="0" spc="-4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총 </a:t>
            </a:r>
            <a:r>
              <a:rPr lang="en-US" altLang="ko-KR" sz="2000" b="1" kern="0" spc="-4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24</a:t>
            </a:r>
            <a:r>
              <a:rPr lang="ko-KR" altLang="en-US" sz="2000" b="1" kern="0" spc="-4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개 프로젝트그룹 </a:t>
            </a:r>
            <a:r>
              <a:rPr lang="en-US" altLang="ko-KR" sz="2000" b="1" kern="0" spc="-4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64</a:t>
            </a:r>
            <a:r>
              <a:rPr lang="ko-KR" altLang="en-US" sz="2000" b="1" kern="0" spc="-4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개 기업이 참여</a:t>
            </a:r>
            <a:endParaRPr lang="ko-KR" altLang="en-US" sz="2000" b="1" kern="0" spc="0" dirty="0">
              <a:solidFill>
                <a:srgbClr val="000000"/>
              </a:solidFill>
              <a:effectLst/>
              <a:latin typeface="+mj-lt"/>
              <a:ea typeface="휴먼명조"/>
            </a:endParaRPr>
          </a:p>
          <a:p>
            <a:pPr marL="402590" marR="0" indent="-402590" algn="just" fontAlgn="base" latinLnBrk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kern="0" dirty="0">
                <a:solidFill>
                  <a:srgbClr val="000000"/>
                </a:solidFill>
                <a:latin typeface="+mj-lt"/>
                <a:ea typeface="바탕체" panose="02030609000101010101" pitchFamily="17" charset="-127"/>
              </a:rPr>
              <a:t> </a:t>
            </a:r>
            <a:r>
              <a:rPr lang="en-US" altLang="ko-KR" sz="2000" kern="0" dirty="0">
                <a:solidFill>
                  <a:srgbClr val="000000"/>
                </a:solidFill>
                <a:latin typeface="+mj-lt"/>
                <a:ea typeface="바탕체" panose="02030609000101010101" pitchFamily="17" charset="-127"/>
              </a:rPr>
              <a:t>-</a:t>
            </a:r>
            <a:r>
              <a:rPr lang="ko-KR" altLang="en-US" sz="2000" kern="0" dirty="0">
                <a:solidFill>
                  <a:srgbClr val="000000"/>
                </a:solidFill>
                <a:latin typeface="+mj-lt"/>
                <a:ea typeface="바탕체" panose="02030609000101010101" pitchFamily="17" charset="-127"/>
              </a:rPr>
              <a:t> </a:t>
            </a:r>
            <a:r>
              <a:rPr lang="ko-KR" altLang="en-US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교육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·</a:t>
            </a:r>
            <a:r>
              <a:rPr lang="ko-KR" altLang="en-US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훈련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(7</a:t>
            </a:r>
            <a:r>
              <a:rPr lang="ko-KR" altLang="en-US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건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, 29.2%), </a:t>
            </a:r>
            <a:r>
              <a:rPr lang="ko-KR" altLang="en-US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의료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·</a:t>
            </a:r>
            <a:r>
              <a:rPr lang="ko-KR" altLang="en-US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헬스케어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(7</a:t>
            </a:r>
            <a:r>
              <a:rPr lang="ko-KR" altLang="en-US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건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, 29.2%), </a:t>
            </a:r>
            <a:r>
              <a:rPr lang="ko-KR" altLang="en-US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엔터테인먼트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(4</a:t>
            </a:r>
            <a:r>
              <a:rPr lang="ko-KR" altLang="en-US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건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, 16.7%)</a:t>
            </a:r>
            <a:r>
              <a:rPr lang="ko-KR" altLang="en-US" sz="2000" kern="0" dirty="0">
                <a:solidFill>
                  <a:srgbClr val="000000"/>
                </a:solidFill>
                <a:effectLst/>
                <a:latin typeface="+mj-lt"/>
                <a:ea typeface="휴먼명조"/>
              </a:rPr>
              <a:t> 순으로 접수</a:t>
            </a:r>
            <a:endParaRPr lang="en-US" altLang="ko-KR" sz="2000" kern="0" dirty="0">
              <a:solidFill>
                <a:srgbClr val="000000"/>
              </a:solidFill>
              <a:latin typeface="+mj-lt"/>
              <a:ea typeface="휴먼명조"/>
            </a:endParaRPr>
          </a:p>
          <a:p>
            <a:pPr marL="402590" marR="0" indent="-402590" algn="just" fontAlgn="base" latinLnBrk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000" kern="0" dirty="0">
                <a:solidFill>
                  <a:srgbClr val="000000"/>
                </a:solidFill>
                <a:latin typeface="+mn-ea"/>
              </a:rPr>
              <a:t> - </a:t>
            </a:r>
            <a:r>
              <a:rPr lang="ko-KR" altLang="en-US" sz="2000" kern="0" dirty="0">
                <a:solidFill>
                  <a:srgbClr val="000000"/>
                </a:solidFill>
                <a:latin typeface="+mn-ea"/>
              </a:rPr>
              <a:t>관광</a:t>
            </a:r>
            <a:r>
              <a:rPr lang="en-US" altLang="ko-KR" sz="20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+mn-ea"/>
              </a:rPr>
              <a:t>공공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n-ea"/>
              </a:rPr>
              <a:t> · </a:t>
            </a:r>
            <a:r>
              <a:rPr lang="ko-KR" altLang="en-US" sz="2000" kern="0" dirty="0">
                <a:solidFill>
                  <a:srgbClr val="000000"/>
                </a:solidFill>
                <a:latin typeface="+mn-ea"/>
              </a:rPr>
              <a:t>안전</a:t>
            </a:r>
            <a:r>
              <a:rPr lang="en-US" altLang="ko-KR" sz="20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000" kern="0" dirty="0">
                <a:solidFill>
                  <a:srgbClr val="000000"/>
                </a:solidFill>
                <a:latin typeface="+mn-ea"/>
              </a:rPr>
              <a:t>전시</a:t>
            </a:r>
            <a:r>
              <a:rPr lang="en-US" altLang="ko-KR" sz="2000" kern="0" dirty="0">
                <a:solidFill>
                  <a:srgbClr val="000000"/>
                </a:solidFill>
                <a:effectLst/>
                <a:latin typeface="+mn-ea"/>
              </a:rPr>
              <a:t> · </a:t>
            </a:r>
            <a:r>
              <a:rPr lang="ko-KR" altLang="en-US" sz="2000" kern="0" dirty="0">
                <a:solidFill>
                  <a:srgbClr val="000000"/>
                </a:solidFill>
                <a:latin typeface="+mn-ea"/>
              </a:rPr>
              <a:t>홍보 분야는 접수된 건수 없음</a:t>
            </a:r>
            <a:endParaRPr lang="ko-KR" altLang="en-US" sz="2000" kern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19" name="텍스트 개체 틀 11">
            <a:extLst>
              <a:ext uri="{FF2B5EF4-FFF2-40B4-BE49-F238E27FC236}">
                <a16:creationId xmlns:a16="http://schemas.microsoft.com/office/drawing/2014/main" id="{E67B1ACD-4EC8-3A8F-8BBD-BE1BC9C73643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프로젝트 그룹 접수현황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7559AD3-29E9-F5E5-6540-E10A4CE82CF4}"/>
              </a:ext>
            </a:extLst>
          </p:cNvPr>
          <p:cNvSpPr/>
          <p:nvPr/>
        </p:nvSpPr>
        <p:spPr>
          <a:xfrm>
            <a:off x="836366" y="3429001"/>
            <a:ext cx="811981" cy="2300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7</a:t>
            </a:r>
            <a:r>
              <a:rPr lang="ko-KR" altLang="en-US" sz="1200" dirty="0"/>
              <a:t>건</a:t>
            </a:r>
            <a:r>
              <a:rPr lang="en-US" altLang="ko-KR" sz="1200" dirty="0"/>
              <a:t> (29.2%)</a:t>
            </a:r>
            <a:endParaRPr lang="ko-KR" altLang="en-US" sz="12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50ABCD0-2E55-C183-2C59-5EF10697B0AF}"/>
              </a:ext>
            </a:extLst>
          </p:cNvPr>
          <p:cNvSpPr/>
          <p:nvPr/>
        </p:nvSpPr>
        <p:spPr>
          <a:xfrm>
            <a:off x="1833709" y="3444789"/>
            <a:ext cx="811981" cy="228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7</a:t>
            </a:r>
            <a:r>
              <a:rPr lang="ko-KR" altLang="en-US" sz="1200" dirty="0"/>
              <a:t>건</a:t>
            </a:r>
            <a:r>
              <a:rPr lang="en-US" altLang="ko-KR" sz="1200" dirty="0"/>
              <a:t> (29.2%)</a:t>
            </a:r>
            <a:endParaRPr lang="ko-KR" altLang="en-US" sz="12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2E7DD21-0832-0F0E-4D5F-82967DFF1F4C}"/>
              </a:ext>
            </a:extLst>
          </p:cNvPr>
          <p:cNvSpPr/>
          <p:nvPr/>
        </p:nvSpPr>
        <p:spPr>
          <a:xfrm>
            <a:off x="2817566" y="5232400"/>
            <a:ext cx="811981" cy="496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1</a:t>
            </a:r>
            <a:r>
              <a:rPr lang="ko-KR" altLang="en-US" sz="1200" dirty="0"/>
              <a:t>건</a:t>
            </a:r>
            <a:endParaRPr lang="en-US" altLang="ko-KR" sz="1200" dirty="0"/>
          </a:p>
          <a:p>
            <a:pPr algn="ctr"/>
            <a:r>
              <a:rPr lang="en-US" altLang="ko-KR" sz="1200" dirty="0"/>
              <a:t>(4.2%)</a:t>
            </a:r>
            <a:endParaRPr lang="ko-KR" altLang="en-US" sz="12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FF6BBE7-F856-FC9F-2D02-62ECAD9E26E7}"/>
              </a:ext>
            </a:extLst>
          </p:cNvPr>
          <p:cNvSpPr/>
          <p:nvPr/>
        </p:nvSpPr>
        <p:spPr>
          <a:xfrm>
            <a:off x="3826583" y="4140200"/>
            <a:ext cx="811981" cy="1589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4</a:t>
            </a:r>
            <a:r>
              <a:rPr lang="ko-KR" altLang="en-US" sz="1200" dirty="0"/>
              <a:t>건</a:t>
            </a:r>
            <a:endParaRPr lang="en-US" altLang="ko-KR" sz="1200" dirty="0"/>
          </a:p>
          <a:p>
            <a:pPr algn="ctr"/>
            <a:r>
              <a:rPr lang="en-US" altLang="ko-KR" sz="1200" dirty="0"/>
              <a:t>(16.7%)</a:t>
            </a:r>
            <a:endParaRPr lang="ko-KR" altLang="en-US" sz="1200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AE9F097-335E-7A84-5A86-DC86D74048F2}"/>
              </a:ext>
            </a:extLst>
          </p:cNvPr>
          <p:cNvSpPr/>
          <p:nvPr/>
        </p:nvSpPr>
        <p:spPr>
          <a:xfrm>
            <a:off x="4835606" y="4584700"/>
            <a:ext cx="811981" cy="1144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3</a:t>
            </a:r>
            <a:r>
              <a:rPr lang="ko-KR" altLang="en-US" sz="1200" dirty="0"/>
              <a:t>건</a:t>
            </a:r>
            <a:endParaRPr lang="en-US" altLang="ko-KR" sz="1200" dirty="0"/>
          </a:p>
          <a:p>
            <a:pPr algn="ctr"/>
            <a:r>
              <a:rPr lang="en-US" altLang="ko-KR" sz="1200" dirty="0"/>
              <a:t>(12.5%)</a:t>
            </a:r>
            <a:endParaRPr lang="ko-KR" alt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47AA0C-8D3E-88B9-112C-46E4CC8C7366}"/>
              </a:ext>
            </a:extLst>
          </p:cNvPr>
          <p:cNvSpPr txBox="1"/>
          <p:nvPr/>
        </p:nvSpPr>
        <p:spPr>
          <a:xfrm>
            <a:off x="836365" y="2852694"/>
            <a:ext cx="5835603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총 </a:t>
            </a:r>
            <a:r>
              <a:rPr lang="en-US" altLang="ko-KR" dirty="0"/>
              <a:t>24</a:t>
            </a:r>
            <a:r>
              <a:rPr lang="ko-KR" altLang="en-US" dirty="0"/>
              <a:t>개 프로젝트그룹 참여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1DF7ECA-55F8-52DA-01DE-49C8D80658C5}"/>
              </a:ext>
            </a:extLst>
          </p:cNvPr>
          <p:cNvSpPr/>
          <p:nvPr/>
        </p:nvSpPr>
        <p:spPr>
          <a:xfrm>
            <a:off x="5859987" y="4927601"/>
            <a:ext cx="811981" cy="801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</a:t>
            </a:r>
            <a:r>
              <a:rPr lang="ko-KR" altLang="en-US" sz="1200" dirty="0"/>
              <a:t>건</a:t>
            </a:r>
            <a:endParaRPr lang="en-US" altLang="ko-KR" sz="1200" dirty="0"/>
          </a:p>
          <a:p>
            <a:pPr algn="ctr"/>
            <a:r>
              <a:rPr lang="en-US" altLang="ko-KR" sz="1200" dirty="0"/>
              <a:t>(8.3%)</a:t>
            </a:r>
            <a:endParaRPr lang="ko-KR" alt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117089-DC18-9C76-CB4A-7F8B266E095D}"/>
              </a:ext>
            </a:extLst>
          </p:cNvPr>
          <p:cNvSpPr txBox="1"/>
          <p:nvPr/>
        </p:nvSpPr>
        <p:spPr>
          <a:xfrm>
            <a:off x="661847" y="5865376"/>
            <a:ext cx="11610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/>
              <a:t>교육</a:t>
            </a:r>
            <a:r>
              <a:rPr lang="en-US" altLang="ko-KR" sz="1200" dirty="0"/>
              <a:t>/</a:t>
            </a:r>
            <a:r>
              <a:rPr lang="ko-KR" altLang="en-US" sz="1200" dirty="0"/>
              <a:t>훈련</a:t>
            </a:r>
            <a:endParaRPr lang="en-US" altLang="ko-KR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7509AE-27B1-32EF-FB4E-428A127D3D00}"/>
              </a:ext>
            </a:extLst>
          </p:cNvPr>
          <p:cNvSpPr txBox="1"/>
          <p:nvPr/>
        </p:nvSpPr>
        <p:spPr>
          <a:xfrm>
            <a:off x="1659190" y="5865376"/>
            <a:ext cx="11610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/>
              <a:t>의료</a:t>
            </a:r>
            <a:r>
              <a:rPr lang="en-US" altLang="ko-KR" sz="1200" dirty="0"/>
              <a:t>/</a:t>
            </a:r>
            <a:r>
              <a:rPr lang="ko-KR" altLang="en-US" sz="1200" dirty="0"/>
              <a:t>헬스케어</a:t>
            </a:r>
            <a:endParaRPr lang="en-US" altLang="ko-KR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29B92A-8CDF-28A8-0F31-7C5C0C922160}"/>
              </a:ext>
            </a:extLst>
          </p:cNvPr>
          <p:cNvSpPr txBox="1"/>
          <p:nvPr/>
        </p:nvSpPr>
        <p:spPr>
          <a:xfrm>
            <a:off x="2643047" y="5865376"/>
            <a:ext cx="11610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/>
              <a:t>제조</a:t>
            </a:r>
            <a:r>
              <a:rPr lang="en-US" altLang="ko-KR" sz="1200" dirty="0"/>
              <a:t>/</a:t>
            </a:r>
            <a:r>
              <a:rPr lang="ko-KR" altLang="en-US" sz="1200" dirty="0"/>
              <a:t>건설</a:t>
            </a:r>
            <a:endParaRPr lang="en-US" altLang="ko-KR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A72771-9381-9D67-0F0B-05ADA6F14FEC}"/>
              </a:ext>
            </a:extLst>
          </p:cNvPr>
          <p:cNvSpPr txBox="1"/>
          <p:nvPr/>
        </p:nvSpPr>
        <p:spPr>
          <a:xfrm>
            <a:off x="3652064" y="5865376"/>
            <a:ext cx="11610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/>
              <a:t>엔터테인먼트</a:t>
            </a:r>
            <a:endParaRPr lang="en-US" altLang="ko-KR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11E34C-A8C0-B1C3-1C34-74FC8ACAAA80}"/>
              </a:ext>
            </a:extLst>
          </p:cNvPr>
          <p:cNvSpPr txBox="1"/>
          <p:nvPr/>
        </p:nvSpPr>
        <p:spPr>
          <a:xfrm>
            <a:off x="4647647" y="5865376"/>
            <a:ext cx="11610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/>
              <a:t>쇼핑</a:t>
            </a:r>
            <a:r>
              <a:rPr lang="en-US" altLang="ko-KR" sz="1200" dirty="0"/>
              <a:t>/</a:t>
            </a:r>
            <a:r>
              <a:rPr lang="ko-KR" altLang="en-US" sz="1200" dirty="0"/>
              <a:t>유통</a:t>
            </a:r>
            <a:endParaRPr lang="en-US" altLang="ko-KR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258BEA-B8A3-D715-94BE-8B875E8ECA95}"/>
              </a:ext>
            </a:extLst>
          </p:cNvPr>
          <p:cNvSpPr txBox="1"/>
          <p:nvPr/>
        </p:nvSpPr>
        <p:spPr>
          <a:xfrm>
            <a:off x="5694030" y="5865376"/>
            <a:ext cx="11610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/>
              <a:t>기타</a:t>
            </a:r>
            <a:endParaRPr lang="en-US" altLang="ko-KR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474575-7E2A-EC0F-F044-98A30EF18312}"/>
              </a:ext>
            </a:extLst>
          </p:cNvPr>
          <p:cNvSpPr txBox="1"/>
          <p:nvPr/>
        </p:nvSpPr>
        <p:spPr>
          <a:xfrm>
            <a:off x="7067447" y="2869856"/>
            <a:ext cx="4543526" cy="32460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spc="-180" dirty="0">
                <a:solidFill>
                  <a:srgbClr val="000000"/>
                </a:solidFill>
                <a:latin typeface="휴먼명조"/>
              </a:rPr>
              <a:t>&lt;22</a:t>
            </a:r>
            <a:r>
              <a:rPr lang="ko-KR" altLang="en-US" b="1" kern="0" spc="-180" dirty="0">
                <a:solidFill>
                  <a:srgbClr val="000000"/>
                </a:solidFill>
                <a:latin typeface="휴먼명조"/>
              </a:rPr>
              <a:t>년 대비 시사점</a:t>
            </a:r>
            <a:r>
              <a:rPr lang="en-US" altLang="ko-KR" b="1" kern="0" spc="-180" dirty="0">
                <a:solidFill>
                  <a:srgbClr val="000000"/>
                </a:solidFill>
                <a:latin typeface="휴먼명조"/>
              </a:rPr>
              <a:t>&gt;</a:t>
            </a: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dirty="0" err="1">
                <a:solidFill>
                  <a:srgbClr val="000000"/>
                </a:solidFill>
                <a:latin typeface="휴먼명조"/>
              </a:rPr>
              <a:t>단회성</a:t>
            </a:r>
            <a:r>
              <a:rPr lang="ko-KR" altLang="en-US" sz="1400" kern="0" dirty="0">
                <a:solidFill>
                  <a:srgbClr val="000000"/>
                </a:solidFill>
                <a:latin typeface="휴먼명조"/>
              </a:rPr>
              <a:t> 방문 및 체험 프로젝트 수요는 감소되고</a:t>
            </a:r>
            <a:endParaRPr lang="en-US" altLang="ko-KR" sz="1400" kern="0" dirty="0">
              <a:solidFill>
                <a:srgbClr val="000000"/>
              </a:solidFill>
              <a:latin typeface="휴먼명조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400" kern="0" dirty="0">
                <a:solidFill>
                  <a:srgbClr val="000000"/>
                </a:solidFill>
                <a:latin typeface="휴먼명조"/>
              </a:rPr>
              <a:t>사용자가 꾸준히 활용할 수 있는 분야에 대한 수요가 증가됨 </a:t>
            </a:r>
            <a:r>
              <a:rPr lang="en-US" altLang="ko-KR" sz="1400" kern="0" dirty="0">
                <a:solidFill>
                  <a:srgbClr val="000000"/>
                </a:solidFill>
                <a:latin typeface="휴먼명조"/>
              </a:rPr>
              <a:t>(</a:t>
            </a:r>
            <a:r>
              <a:rPr lang="ko-KR" altLang="en-US" sz="1400" b="1" u="sng" kern="0" dirty="0" err="1">
                <a:solidFill>
                  <a:srgbClr val="000000"/>
                </a:solidFill>
                <a:latin typeface="휴먼명조"/>
              </a:rPr>
              <a:t>타켓팅이</a:t>
            </a:r>
            <a:r>
              <a:rPr lang="ko-KR" altLang="en-US" sz="1400" b="1" u="sng" kern="0" dirty="0">
                <a:solidFill>
                  <a:srgbClr val="000000"/>
                </a:solidFill>
                <a:latin typeface="휴먼명조"/>
              </a:rPr>
              <a:t> 명확한 분야에 대한 니즈 상승</a:t>
            </a:r>
            <a:r>
              <a:rPr lang="en-US" altLang="ko-KR" sz="1400" kern="0" dirty="0">
                <a:solidFill>
                  <a:srgbClr val="000000"/>
                </a:solidFill>
                <a:latin typeface="휴먼명조"/>
              </a:rPr>
              <a:t>)</a:t>
            </a: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400" kern="0" spc="-180" dirty="0">
              <a:solidFill>
                <a:srgbClr val="000000"/>
              </a:solidFill>
              <a:effectLst/>
              <a:latin typeface="휴먼명조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1</a:t>
            </a:r>
            <a:r>
              <a:rPr lang="en-US" altLang="ko-KR" sz="1400" b="1" kern="0" spc="0" dirty="0">
                <a:solidFill>
                  <a:srgbClr val="FF0000"/>
                </a:solidFill>
                <a:effectLst/>
                <a:latin typeface="함초롬바탕" panose="02030604000101010101" pitchFamily="18" charset="-127"/>
              </a:rPr>
              <a:t>. </a:t>
            </a:r>
            <a:r>
              <a:rPr lang="ko-KR" altLang="en-US" sz="1400" b="1" kern="0" spc="0" dirty="0">
                <a:solidFill>
                  <a:srgbClr val="FF0000"/>
                </a:solidFill>
                <a:effectLst/>
                <a:latin typeface="함초롬바탕" panose="02030604000101010101" pitchFamily="18" charset="-127"/>
              </a:rPr>
              <a:t>교육</a:t>
            </a:r>
            <a:r>
              <a:rPr lang="en-US" altLang="ko-KR" sz="1400" b="1" kern="0" spc="0" dirty="0">
                <a:solidFill>
                  <a:srgbClr val="FF0000"/>
                </a:solidFill>
                <a:effectLst/>
                <a:latin typeface="함초롬바탕" panose="02030604000101010101" pitchFamily="18" charset="-127"/>
              </a:rPr>
              <a:t>/</a:t>
            </a:r>
            <a:r>
              <a:rPr lang="ko-KR" altLang="en-US" sz="1400" b="1" kern="0" spc="0" dirty="0">
                <a:solidFill>
                  <a:srgbClr val="FF0000"/>
                </a:solidFill>
                <a:effectLst/>
                <a:latin typeface="함초롬바탕" panose="02030604000101010101" pitchFamily="18" charset="-127"/>
              </a:rPr>
              <a:t>훈련분야의 수요 지속 </a:t>
            </a:r>
            <a:r>
              <a:rPr lang="en-US" altLang="ko-KR" sz="1400" b="1" kern="0" spc="0" dirty="0">
                <a:solidFill>
                  <a:srgbClr val="FF0000"/>
                </a:solidFill>
                <a:effectLst/>
                <a:latin typeface="함초롬바탕" panose="02030604000101010101" pitchFamily="18" charset="-127"/>
              </a:rPr>
              <a:t>(6</a:t>
            </a:r>
            <a:r>
              <a:rPr lang="ko-KR" altLang="en-US" sz="1400" b="1" kern="0" spc="0" dirty="0">
                <a:solidFill>
                  <a:srgbClr val="FF0000"/>
                </a:solidFill>
                <a:effectLst/>
                <a:latin typeface="함초롬바탕" panose="02030604000101010101" pitchFamily="18" charset="-127"/>
              </a:rPr>
              <a:t>건 </a:t>
            </a:r>
            <a:r>
              <a:rPr lang="en-US" altLang="ko-KR" sz="1400" b="1" kern="0" spc="0" dirty="0">
                <a:solidFill>
                  <a:srgbClr val="FF0000"/>
                </a:solidFill>
                <a:effectLst/>
                <a:latin typeface="함초롬바탕" panose="02030604000101010101" pitchFamily="18" charset="-127"/>
              </a:rPr>
              <a:t>- &gt;7</a:t>
            </a:r>
            <a:r>
              <a:rPr lang="ko-KR" altLang="en-US" sz="1400" b="1" kern="0" spc="0" dirty="0">
                <a:solidFill>
                  <a:srgbClr val="FF0000"/>
                </a:solidFill>
                <a:effectLst/>
                <a:latin typeface="함초롬바탕" panose="02030604000101010101" pitchFamily="18" charset="-127"/>
              </a:rPr>
              <a:t>건</a:t>
            </a:r>
            <a:r>
              <a:rPr lang="en-US" altLang="ko-KR" sz="1400" b="1" kern="0" spc="0" dirty="0">
                <a:solidFill>
                  <a:srgbClr val="FF0000"/>
                </a:solidFill>
                <a:effectLst/>
                <a:latin typeface="함초롬바탕" panose="02030604000101010101" pitchFamily="18" charset="-127"/>
              </a:rPr>
              <a:t>)</a:t>
            </a: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2. </a:t>
            </a:r>
            <a:r>
              <a:rPr lang="ko-KR" altLang="en-US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의료</a:t>
            </a:r>
            <a:r>
              <a:rPr lang="en-US" altLang="ko-KR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/</a:t>
            </a:r>
            <a:r>
              <a:rPr lang="ko-KR" altLang="en-US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헬스케어 분야의 증가 </a:t>
            </a:r>
            <a:r>
              <a:rPr lang="en-US" altLang="ko-KR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(1</a:t>
            </a:r>
            <a:r>
              <a:rPr lang="ko-KR" altLang="en-US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건 </a:t>
            </a:r>
            <a:r>
              <a:rPr lang="en-US" altLang="ko-KR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-&gt; 7</a:t>
            </a:r>
            <a:r>
              <a:rPr lang="ko-KR" altLang="en-US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건</a:t>
            </a:r>
            <a:r>
              <a:rPr lang="en-US" altLang="ko-KR" sz="1400" b="1" kern="0" dirty="0">
                <a:solidFill>
                  <a:srgbClr val="FF0000"/>
                </a:solidFill>
                <a:latin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1400" b="1" kern="0" spc="-180" dirty="0">
                <a:solidFill>
                  <a:srgbClr val="2E75B6"/>
                </a:solidFill>
                <a:latin typeface="휴먼명조"/>
              </a:rPr>
              <a:t>3.  </a:t>
            </a:r>
            <a:r>
              <a:rPr lang="ko-KR" altLang="en-US" sz="1400" b="1" kern="0" spc="-180" dirty="0">
                <a:solidFill>
                  <a:srgbClr val="2E75B6"/>
                </a:solidFill>
                <a:latin typeface="휴먼명조"/>
              </a:rPr>
              <a:t>관광분야 감소 </a:t>
            </a:r>
            <a:r>
              <a:rPr lang="en-US" altLang="ko-KR" sz="1400" b="1" kern="0" spc="-180" dirty="0">
                <a:solidFill>
                  <a:srgbClr val="2E75B6"/>
                </a:solidFill>
                <a:latin typeface="휴먼명조"/>
              </a:rPr>
              <a:t>(6</a:t>
            </a:r>
            <a:r>
              <a:rPr lang="ko-KR" altLang="en-US" sz="1400" b="1" kern="0" spc="-180" dirty="0">
                <a:solidFill>
                  <a:srgbClr val="2E75B6"/>
                </a:solidFill>
                <a:latin typeface="휴먼명조"/>
              </a:rPr>
              <a:t>건  </a:t>
            </a:r>
            <a:r>
              <a:rPr lang="en-US" altLang="ko-KR" sz="1400" b="1" kern="0" spc="-180" dirty="0">
                <a:solidFill>
                  <a:srgbClr val="2E75B6"/>
                </a:solidFill>
                <a:latin typeface="휴먼명조"/>
              </a:rPr>
              <a:t>-&gt;  0</a:t>
            </a:r>
            <a:r>
              <a:rPr lang="ko-KR" altLang="en-US" sz="1400" b="1" kern="0" spc="-180" dirty="0">
                <a:solidFill>
                  <a:srgbClr val="2E75B6"/>
                </a:solidFill>
                <a:latin typeface="휴먼명조"/>
              </a:rPr>
              <a:t>건</a:t>
            </a:r>
            <a:r>
              <a:rPr lang="en-US" altLang="ko-KR" sz="1400" b="1" kern="0" spc="-180" dirty="0">
                <a:solidFill>
                  <a:srgbClr val="2E75B6"/>
                </a:solidFill>
                <a:latin typeface="휴먼명조"/>
              </a:rPr>
              <a:t>)</a:t>
            </a:r>
            <a:endParaRPr lang="en-US" altLang="ko-KR" sz="1400" b="1" kern="0" dirty="0">
              <a:solidFill>
                <a:srgbClr val="2E75B6"/>
              </a:solidFill>
              <a:latin typeface="함초롬바탕" panose="02030604000101010101" pitchFamily="18" charset="-127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kern="0" spc="0" dirty="0">
                <a:solidFill>
                  <a:srgbClr val="2E75B6"/>
                </a:solidFill>
                <a:effectLst/>
                <a:latin typeface="함초롬바탕" panose="02030604000101010101" pitchFamily="18" charset="-127"/>
              </a:rPr>
              <a:t>4. </a:t>
            </a:r>
            <a:r>
              <a:rPr lang="ko-KR" altLang="en-US" sz="1400" b="1" kern="0" spc="0" dirty="0">
                <a:solidFill>
                  <a:srgbClr val="2E75B6"/>
                </a:solidFill>
                <a:effectLst/>
                <a:latin typeface="함초롬바탕" panose="02030604000101010101" pitchFamily="18" charset="-127"/>
              </a:rPr>
              <a:t>가상 오피스분야 감소 </a:t>
            </a:r>
            <a:r>
              <a:rPr lang="en-US" altLang="ko-KR" sz="1400" b="1" kern="0" spc="0" dirty="0">
                <a:solidFill>
                  <a:srgbClr val="2E75B6"/>
                </a:solidFill>
                <a:effectLst/>
                <a:latin typeface="함초롬바탕" panose="02030604000101010101" pitchFamily="18" charset="-127"/>
              </a:rPr>
              <a:t>(3</a:t>
            </a:r>
            <a:r>
              <a:rPr lang="ko-KR" altLang="en-US" sz="1400" b="1" kern="0" spc="0" dirty="0">
                <a:solidFill>
                  <a:srgbClr val="2E75B6"/>
                </a:solidFill>
                <a:effectLst/>
                <a:latin typeface="함초롬바탕" panose="02030604000101010101" pitchFamily="18" charset="-127"/>
              </a:rPr>
              <a:t>건 </a:t>
            </a:r>
            <a:r>
              <a:rPr lang="en-US" altLang="ko-KR" sz="1400" b="1" kern="0" spc="0" dirty="0">
                <a:solidFill>
                  <a:srgbClr val="2E75B6"/>
                </a:solidFill>
                <a:effectLst/>
                <a:latin typeface="함초롬바탕" panose="02030604000101010101" pitchFamily="18" charset="-127"/>
              </a:rPr>
              <a:t>-&gt; 0</a:t>
            </a:r>
            <a:r>
              <a:rPr lang="ko-KR" altLang="en-US" sz="1400" b="1" kern="0" spc="0" dirty="0">
                <a:solidFill>
                  <a:srgbClr val="2E75B6"/>
                </a:solidFill>
                <a:effectLst/>
                <a:latin typeface="함초롬바탕" panose="02030604000101010101" pitchFamily="18" charset="-127"/>
              </a:rPr>
              <a:t>건</a:t>
            </a:r>
            <a:r>
              <a:rPr lang="en-US" altLang="ko-KR" sz="1400" b="1" kern="0" spc="0" dirty="0">
                <a:solidFill>
                  <a:srgbClr val="2E75B6"/>
                </a:solidFill>
                <a:effectLst/>
                <a:latin typeface="함초롬바탕" panose="0203060400010101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9353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7DC56921-A826-61CD-1858-1BC20588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82671A5-7ABC-F49B-00D2-84A8BFF33F51}"/>
              </a:ext>
            </a:extLst>
          </p:cNvPr>
          <p:cNvSpPr/>
          <p:nvPr/>
        </p:nvSpPr>
        <p:spPr>
          <a:xfrm>
            <a:off x="398142" y="903724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99652-5073-F62E-3918-6957B79445B4}"/>
              </a:ext>
            </a:extLst>
          </p:cNvPr>
          <p:cNvSpPr txBox="1"/>
          <p:nvPr/>
        </p:nvSpPr>
        <p:spPr>
          <a:xfrm>
            <a:off x="761641" y="891156"/>
            <a:ext cx="3965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프로젝트그룹명</a:t>
            </a:r>
          </a:p>
        </p:txBody>
      </p:sp>
      <p:sp>
        <p:nvSpPr>
          <p:cNvPr id="19" name="텍스트 개체 틀 11">
            <a:extLst>
              <a:ext uri="{FF2B5EF4-FFF2-40B4-BE49-F238E27FC236}">
                <a16:creationId xmlns:a16="http://schemas.microsoft.com/office/drawing/2014/main" id="{E67B1ACD-4EC8-3A8F-8BBD-BE1BC9C73643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프로젝트 그룹 접수현황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E56B4D73-0AE6-3BE1-5305-A3F60E618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780148"/>
              </p:ext>
            </p:extLst>
          </p:nvPr>
        </p:nvGraphicFramePr>
        <p:xfrm>
          <a:off x="398142" y="1354766"/>
          <a:ext cx="10866758" cy="4925237"/>
        </p:xfrm>
        <a:graphic>
          <a:graphicData uri="http://schemas.openxmlformats.org/drawingml/2006/table">
            <a:tbl>
              <a:tblPr/>
              <a:tblGrid>
                <a:gridCol w="1358554">
                  <a:extLst>
                    <a:ext uri="{9D8B030D-6E8A-4147-A177-3AD203B41FA5}">
                      <a16:colId xmlns:a16="http://schemas.microsoft.com/office/drawing/2014/main" val="2159053645"/>
                    </a:ext>
                  </a:extLst>
                </a:gridCol>
                <a:gridCol w="5846914">
                  <a:extLst>
                    <a:ext uri="{9D8B030D-6E8A-4147-A177-3AD203B41FA5}">
                      <a16:colId xmlns:a16="http://schemas.microsoft.com/office/drawing/2014/main" val="1892530979"/>
                    </a:ext>
                  </a:extLst>
                </a:gridCol>
                <a:gridCol w="3661290">
                  <a:extLst>
                    <a:ext uri="{9D8B030D-6E8A-4147-A177-3AD203B41FA5}">
                      <a16:colId xmlns:a16="http://schemas.microsoft.com/office/drawing/2014/main" val="1572466044"/>
                    </a:ext>
                  </a:extLst>
                </a:gridCol>
              </a:tblGrid>
              <a:tr h="167629"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그룹명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분야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759256"/>
                  </a:ext>
                </a:extLst>
              </a:tr>
              <a:tr h="42193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확장현실 기반 해양플랜트 해체 공정 검증 및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교육 시스템 개발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교육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훈련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683633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2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리마인</a:t>
                      </a: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D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의료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헬스케어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523515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3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에너지 플랜트 분야 디지털트윈 기반 공정혁신단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제조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건설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313004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4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K-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콘텐츠 메타버스 플랫폼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엔터테인먼트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916404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5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메타버스 </a:t>
                      </a: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e-Sport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엔터테인먼트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310220"/>
                  </a:ext>
                </a:extLst>
              </a:tr>
              <a:tr h="219823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6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가상공간에서의 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English AI 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러닝메이트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교육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훈련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794212"/>
                  </a:ext>
                </a:extLst>
              </a:tr>
              <a:tr h="42193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7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Metaverse : Log in IPC* * (Infection Prevention and Control)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의료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헬스케어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229364"/>
                  </a:ext>
                </a:extLst>
              </a:tr>
              <a:tr h="42193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8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결혼이민자여성의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strike="noStrike" kern="0" spc="0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출산전후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strike="noStrike" kern="0" spc="0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돌봄향상을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 위한 </a:t>
                      </a:r>
                      <a:endParaRPr lang="en-US" altLang="ko-KR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디지털 메타버스 출산교실 의료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</a:rPr>
                        <a:t> 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플랫폼 개발팀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의료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헬스케어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208744"/>
                  </a:ext>
                </a:extLst>
              </a:tr>
              <a:tr h="18785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9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춘천성심병원메디컬탑팀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의료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헬스케어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951645"/>
                  </a:ext>
                </a:extLst>
              </a:tr>
              <a:tr h="18785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10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IBM (IOT Blockchain ,Meta Dev) 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그룹 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쇼핑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유통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493961"/>
                  </a:ext>
                </a:extLst>
              </a:tr>
              <a:tr h="18785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11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AI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기술을 활용한 가상 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K-POP 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오디션 실증</a:t>
                      </a: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엔터테인먼트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168421"/>
                  </a:ext>
                </a:extLst>
              </a:tr>
              <a:tr h="187851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12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AI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기반 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XR 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메타버스 패션 아울렛 플랫폼 구축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쇼핑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유통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036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104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7DC56921-A826-61CD-1858-1BC20588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82671A5-7ABC-F49B-00D2-84A8BFF33F51}"/>
              </a:ext>
            </a:extLst>
          </p:cNvPr>
          <p:cNvSpPr/>
          <p:nvPr/>
        </p:nvSpPr>
        <p:spPr>
          <a:xfrm>
            <a:off x="398142" y="992624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99652-5073-F62E-3918-6957B79445B4}"/>
              </a:ext>
            </a:extLst>
          </p:cNvPr>
          <p:cNvSpPr txBox="1"/>
          <p:nvPr/>
        </p:nvSpPr>
        <p:spPr>
          <a:xfrm>
            <a:off x="761641" y="954656"/>
            <a:ext cx="3965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프로젝트그룹명</a:t>
            </a:r>
          </a:p>
        </p:txBody>
      </p:sp>
      <p:sp>
        <p:nvSpPr>
          <p:cNvPr id="19" name="텍스트 개체 틀 11">
            <a:extLst>
              <a:ext uri="{FF2B5EF4-FFF2-40B4-BE49-F238E27FC236}">
                <a16:creationId xmlns:a16="http://schemas.microsoft.com/office/drawing/2014/main" id="{E67B1ACD-4EC8-3A8F-8BBD-BE1BC9C73643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프로젝트 그룹 접수현황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E56B4D73-0AE6-3BE1-5305-A3F60E618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27147"/>
              </p:ext>
            </p:extLst>
          </p:nvPr>
        </p:nvGraphicFramePr>
        <p:xfrm>
          <a:off x="398142" y="1469069"/>
          <a:ext cx="10815958" cy="4772747"/>
        </p:xfrm>
        <a:graphic>
          <a:graphicData uri="http://schemas.openxmlformats.org/drawingml/2006/table">
            <a:tbl>
              <a:tblPr/>
              <a:tblGrid>
                <a:gridCol w="1352202">
                  <a:extLst>
                    <a:ext uri="{9D8B030D-6E8A-4147-A177-3AD203B41FA5}">
                      <a16:colId xmlns:a16="http://schemas.microsoft.com/office/drawing/2014/main" val="2159053645"/>
                    </a:ext>
                  </a:extLst>
                </a:gridCol>
                <a:gridCol w="5819581">
                  <a:extLst>
                    <a:ext uri="{9D8B030D-6E8A-4147-A177-3AD203B41FA5}">
                      <a16:colId xmlns:a16="http://schemas.microsoft.com/office/drawing/2014/main" val="1892530979"/>
                    </a:ext>
                  </a:extLst>
                </a:gridCol>
                <a:gridCol w="3644175">
                  <a:extLst>
                    <a:ext uri="{9D8B030D-6E8A-4147-A177-3AD203B41FA5}">
                      <a16:colId xmlns:a16="http://schemas.microsoft.com/office/drawing/2014/main" val="1572466044"/>
                    </a:ext>
                  </a:extLst>
                </a:gridCol>
              </a:tblGrid>
              <a:tr h="168428"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trike="noStrike" kern="0" spc="0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그룹명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309880" marR="0" indent="-30988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분야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759256"/>
                  </a:ext>
                </a:extLst>
              </a:tr>
              <a:tr h="263918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13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대공간 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XR META-MRO 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정비 지원 체계 및 교육 훈련 플랫폼 개발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교육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훈련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750841"/>
                  </a:ext>
                </a:extLst>
              </a:tr>
              <a:tr h="22687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14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메타힐링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의료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헬스케어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712242"/>
                  </a:ext>
                </a:extLst>
              </a:tr>
              <a:tr h="22687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15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메타에듀플러스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altLang="ko-KR" sz="1400" strike="noStrike" kern="0" spc="0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MetaEdu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+) 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교육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훈련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340746"/>
                  </a:ext>
                </a:extLst>
              </a:tr>
              <a:tr h="22687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16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Tech-X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기타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금융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659945"/>
                  </a:ext>
                </a:extLst>
              </a:tr>
              <a:tr h="22687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17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산업 메타버스 응용사례 발굴</a:t>
                      </a: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기타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연구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943265"/>
                  </a:ext>
                </a:extLst>
              </a:tr>
              <a:tr h="22687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18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메타버스와 디지털교과서를 통한 원격 고교학점제 수업 </a:t>
                      </a: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교육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훈련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437642"/>
                  </a:ext>
                </a:extLst>
              </a:tr>
              <a:tr h="22687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19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카이저공대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 메타버스학습 플랫폼 구축 프로젝트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교육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훈련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38491"/>
                  </a:ext>
                </a:extLst>
              </a:tr>
              <a:tr h="330514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20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메타버스 기반 </a:t>
                      </a:r>
                      <a:r>
                        <a:rPr lang="ko-KR" altLang="en-US" sz="1400" strike="noStrike" kern="0" spc="0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초연결가상융합병원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 (HIVE to Real Hospital) 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구현</a:t>
                      </a: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의료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헬스케어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848092"/>
                  </a:ext>
                </a:extLst>
              </a:tr>
              <a:tr h="22687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21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AI Doctor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의료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헬스케어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456643"/>
                  </a:ext>
                </a:extLst>
              </a:tr>
              <a:tr h="22687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22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메타버스 교육 솔루션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교육</a:t>
                      </a:r>
                      <a:r>
                        <a:rPr lang="en-US" altLang="ko-KR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훈련</a:t>
                      </a:r>
                      <a:endParaRPr lang="ko-KR" alt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164404"/>
                  </a:ext>
                </a:extLst>
              </a:tr>
              <a:tr h="437897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23</a:t>
                      </a:r>
                      <a:endParaRPr 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사용자와 동일한 아바타를 통한 가상 피팅 및 </a:t>
                      </a:r>
                      <a:endParaRPr lang="en-US" altLang="ko-KR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디지털 트윈이 적용된 패션 생산 메타버스 플랫폼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쇼핑</a:t>
                      </a:r>
                      <a:r>
                        <a:rPr lang="en-US" altLang="ko-KR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유통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876336"/>
                  </a:ext>
                </a:extLst>
              </a:tr>
              <a:tr h="22687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noStrike" kern="0" spc="0" baseline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24</a:t>
                      </a:r>
                      <a:endParaRPr lang="en-US" sz="1400" strike="noStrike" kern="0" spc="0" baseline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조선속으로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trike="noStrike" kern="0" spc="0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맑은 고딕" panose="020B0503020000020004" pitchFamily="50" charset="-127"/>
                        </a:rPr>
                        <a:t>엔터테인먼트</a:t>
                      </a:r>
                      <a:endParaRPr lang="ko-KR" altLang="en-US" sz="1400" strike="noStrike" kern="0" spc="0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5646" marR="25646" marT="12823" marB="1282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93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970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7DC56921-A826-61CD-1858-1BC20588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82671A5-7ABC-F49B-00D2-84A8BFF33F51}"/>
              </a:ext>
            </a:extLst>
          </p:cNvPr>
          <p:cNvSpPr/>
          <p:nvPr/>
        </p:nvSpPr>
        <p:spPr>
          <a:xfrm>
            <a:off x="398142" y="992624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99652-5073-F62E-3918-6957B79445B4}"/>
              </a:ext>
            </a:extLst>
          </p:cNvPr>
          <p:cNvSpPr txBox="1"/>
          <p:nvPr/>
        </p:nvSpPr>
        <p:spPr>
          <a:xfrm>
            <a:off x="761641" y="980056"/>
            <a:ext cx="3965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세미나</a:t>
            </a:r>
          </a:p>
        </p:txBody>
      </p:sp>
      <p:sp>
        <p:nvSpPr>
          <p:cNvPr id="19" name="텍스트 개체 틀 11">
            <a:extLst>
              <a:ext uri="{FF2B5EF4-FFF2-40B4-BE49-F238E27FC236}">
                <a16:creationId xmlns:a16="http://schemas.microsoft.com/office/drawing/2014/main" id="{E67B1ACD-4EC8-3A8F-8BBD-BE1BC9C73643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프로젝트 그룹 네트워킹 데이 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(10.17)</a:t>
            </a:r>
            <a:endParaRPr lang="ko-KR" altLang="en-US" sz="24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703EB5-1461-551E-066A-6237C8C53599}"/>
              </a:ext>
            </a:extLst>
          </p:cNvPr>
          <p:cNvSpPr txBox="1"/>
          <p:nvPr/>
        </p:nvSpPr>
        <p:spPr>
          <a:xfrm>
            <a:off x="750339" y="1364378"/>
            <a:ext cx="10860634" cy="121866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62610" marR="0" indent="-56261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+mn-ea"/>
              </a:rPr>
              <a:t>메타버스 산업의 현재와 미래 등을 전망하는 특강</a:t>
            </a:r>
            <a:endParaRPr lang="en-US" altLang="ko-KR" sz="1600" kern="0" spc="-40" dirty="0">
              <a:solidFill>
                <a:srgbClr val="000000"/>
              </a:solidFill>
              <a:effectLst/>
              <a:latin typeface="+mn-ea"/>
            </a:endParaRPr>
          </a:p>
          <a:p>
            <a:pPr marL="562610" marR="0" indent="-56261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</a:t>
            </a:r>
            <a:r>
              <a:rPr lang="ko-KR" altLang="en-US" sz="1600" kern="0" spc="-40" dirty="0">
                <a:solidFill>
                  <a:srgbClr val="000000"/>
                </a:solidFill>
                <a:latin typeface="+mn-ea"/>
              </a:rPr>
              <a:t>메타버스 산업관련 투자방향 및 전략 강연</a:t>
            </a:r>
            <a:endParaRPr lang="en-US" altLang="ko-KR" sz="1600" kern="0" spc="-40" dirty="0">
              <a:solidFill>
                <a:srgbClr val="000000"/>
              </a:solidFill>
              <a:latin typeface="+mn-ea"/>
            </a:endParaRPr>
          </a:p>
          <a:p>
            <a:pPr marL="562610" marR="0" indent="-56261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+mn-ea"/>
              </a:rPr>
              <a:t> 24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+mn-ea"/>
              </a:rPr>
              <a:t>년도 메타버스 관련 정부사업방향 발표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+mn-ea"/>
              </a:rPr>
              <a:t>(NIPA, RAPA, IITP)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07069F43-2C05-B2F6-CDAD-5FE46C6896C1}"/>
              </a:ext>
            </a:extLst>
          </p:cNvPr>
          <p:cNvSpPr/>
          <p:nvPr/>
        </p:nvSpPr>
        <p:spPr>
          <a:xfrm>
            <a:off x="398142" y="2779010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E91A9F-634D-29CE-67C2-7A52516DCF5B}"/>
              </a:ext>
            </a:extLst>
          </p:cNvPr>
          <p:cNvSpPr txBox="1"/>
          <p:nvPr/>
        </p:nvSpPr>
        <p:spPr>
          <a:xfrm>
            <a:off x="761641" y="2766442"/>
            <a:ext cx="3965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2060"/>
                </a:solidFill>
              </a:rPr>
              <a:t>네트워킹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82157F-5C82-AB59-DFDD-BCF6E6420179}"/>
              </a:ext>
            </a:extLst>
          </p:cNvPr>
          <p:cNvSpPr txBox="1"/>
          <p:nvPr/>
        </p:nvSpPr>
        <p:spPr>
          <a:xfrm>
            <a:off x="750339" y="3150764"/>
            <a:ext cx="10860634" cy="12203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62610" marR="0" indent="-56261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+mn-ea"/>
              </a:rPr>
              <a:t>프로젝트그룹 활동 결과서 고도화 회의</a:t>
            </a:r>
            <a:endParaRPr lang="en-US" altLang="ko-KR" sz="1600" kern="0" spc="-40" dirty="0">
              <a:solidFill>
                <a:srgbClr val="000000"/>
              </a:solidFill>
              <a:effectLst/>
              <a:latin typeface="+mn-ea"/>
            </a:endParaRPr>
          </a:p>
          <a:p>
            <a:pPr marL="562610" indent="-562610" algn="just" fontAlgn="base">
              <a:lnSpc>
                <a:spcPct val="160000"/>
              </a:lnSpc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</a:t>
            </a:r>
            <a:r>
              <a:rPr lang="en-US" altLang="ko-KR" sz="1600" kern="0" spc="-4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600" kern="0" spc="-6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행사장내 별도 상담부스를 마련하여 사전에 신청한 기업을 대상으로 투자상담회 병행 운영</a:t>
            </a:r>
            <a:r>
              <a:rPr lang="en-US" altLang="ko-KR" sz="16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 </a:t>
            </a:r>
            <a:r>
              <a:rPr lang="en-US" altLang="ko-KR" sz="1600" kern="0" spc="-6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(</a:t>
            </a:r>
            <a:r>
              <a:rPr lang="ko-KR" altLang="en-US" sz="1600" kern="0" spc="-6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총 </a:t>
            </a:r>
            <a:r>
              <a:rPr lang="en-US" altLang="ko-KR" sz="1600" kern="0" spc="-6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20</a:t>
            </a:r>
            <a:r>
              <a:rPr lang="ko-KR" altLang="en-US" sz="1600" kern="0" spc="-6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개 기업 대상</a:t>
            </a:r>
            <a:r>
              <a:rPr lang="en-US" altLang="ko-KR" sz="1600" kern="0" spc="-60" dirty="0">
                <a:solidFill>
                  <a:srgbClr val="000000"/>
                </a:solidFill>
                <a:effectLst/>
                <a:latin typeface="HCI Poppy"/>
                <a:ea typeface="휴먼명조"/>
              </a:rPr>
              <a:t>)</a:t>
            </a:r>
            <a:endParaRPr lang="en-US" altLang="ko-KR" sz="1600" kern="0" spc="-40" dirty="0">
              <a:solidFill>
                <a:srgbClr val="000000"/>
              </a:solidFill>
              <a:latin typeface="+mn-ea"/>
            </a:endParaRPr>
          </a:p>
          <a:p>
            <a:pPr marL="562610" marR="0" indent="-56261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+mn-ea"/>
              </a:rPr>
              <a:t>네트워킹 강화를 위한 저녁 식사 제공</a:t>
            </a:r>
            <a:endParaRPr lang="en-US" altLang="ko-KR" sz="1600" kern="0" spc="-4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39" name="Picture 1">
            <a:extLst>
              <a:ext uri="{FF2B5EF4-FFF2-40B4-BE49-F238E27FC236}">
                <a16:creationId xmlns:a16="http://schemas.microsoft.com/office/drawing/2014/main" id="{18121E24-A6F8-6C25-3CA4-5205D728C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41" y="4569370"/>
            <a:ext cx="2926588" cy="16527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7B4FC2FC-22DB-E2B2-7F8D-1B3E18FF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12" y="4569370"/>
            <a:ext cx="2926588" cy="16527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AE467E2D-A3D3-5FCA-F91E-CD5481027C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142"/>
          <a:stretch/>
        </p:blipFill>
        <p:spPr>
          <a:xfrm>
            <a:off x="8800463" y="4569370"/>
            <a:ext cx="2810510" cy="165275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02778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7DC56921-A826-61CD-1858-1BC20588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26</a:t>
            </a:fld>
            <a:endParaRPr lang="ko-KR" altLang="en-US"/>
          </a:p>
        </p:txBody>
      </p:sp>
      <p:sp>
        <p:nvSpPr>
          <p:cNvPr id="19" name="텍스트 개체 틀 11">
            <a:extLst>
              <a:ext uri="{FF2B5EF4-FFF2-40B4-BE49-F238E27FC236}">
                <a16:creationId xmlns:a16="http://schemas.microsoft.com/office/drawing/2014/main" id="{E67B1ACD-4EC8-3A8F-8BBD-BE1BC9C73643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향후 계획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3D1D7-E415-B6A0-CE42-404EED3E7411}"/>
              </a:ext>
            </a:extLst>
          </p:cNvPr>
          <p:cNvSpPr txBox="1"/>
          <p:nvPr/>
        </p:nvSpPr>
        <p:spPr>
          <a:xfrm>
            <a:off x="277562" y="938858"/>
            <a:ext cx="7139238" cy="2451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660" marR="0" indent="-454660" algn="ct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&lt;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+mn-ea"/>
              </a:rPr>
              <a:t>활동 결과보고서 접수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+mn-ea"/>
              </a:rPr>
              <a:t>&gt;</a:t>
            </a:r>
            <a:endParaRPr lang="ko-KR" altLang="en-US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81000" marR="0" indent="-3810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</a:t>
            </a:r>
            <a:r>
              <a:rPr lang="ko-KR" altLang="en-US" sz="1600" kern="0" spc="50" dirty="0">
                <a:solidFill>
                  <a:srgbClr val="000000"/>
                </a:solidFill>
                <a:effectLst/>
                <a:latin typeface="+mn-ea"/>
              </a:rPr>
              <a:t>대상 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차 서류평가 통과 프로젝트 그룹 </a:t>
            </a:r>
            <a:endParaRPr lang="en-US" altLang="ko-KR" sz="16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81000" marR="0" indent="-3810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+mn-ea"/>
              </a:rPr>
              <a:t>제출서류 </a:t>
            </a:r>
            <a:r>
              <a:rPr lang="en-US" altLang="ko-KR" sz="1600" kern="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+mn-ea"/>
              </a:rPr>
              <a:t>프로젝트그룹 활동 결과보고서 </a:t>
            </a:r>
            <a:r>
              <a:rPr lang="en-US" altLang="ko-KR" sz="1600" kern="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+mn-ea"/>
              </a:rPr>
              <a:t>부 및 발표용 </a:t>
            </a:r>
            <a:r>
              <a:rPr lang="en-US" altLang="ko-KR" sz="1600" kern="0" dirty="0">
                <a:solidFill>
                  <a:srgbClr val="000000"/>
                </a:solidFill>
                <a:effectLst/>
                <a:latin typeface="+mn-ea"/>
              </a:rPr>
              <a:t>PPT 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+mn-ea"/>
              </a:rPr>
              <a:t>파일</a:t>
            </a:r>
          </a:p>
          <a:p>
            <a:pPr marL="381000" marR="0" indent="-3810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+mn-ea"/>
              </a:rPr>
              <a:t>제출기한 </a:t>
            </a:r>
            <a:r>
              <a:rPr lang="en-US" altLang="ko-KR" sz="1600" kern="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en-US" altLang="ko-KR" sz="1600" b="1" kern="0" dirty="0">
                <a:solidFill>
                  <a:srgbClr val="000000"/>
                </a:solidFill>
                <a:effectLst/>
                <a:latin typeface="+mn-ea"/>
              </a:rPr>
              <a:t>11</a:t>
            </a:r>
            <a:r>
              <a:rPr lang="ko-KR" altLang="en-US" sz="1600" b="1" kern="0" dirty="0">
                <a:solidFill>
                  <a:srgbClr val="000000"/>
                </a:solidFill>
                <a:effectLst/>
                <a:latin typeface="+mn-ea"/>
              </a:rPr>
              <a:t>월 </a:t>
            </a:r>
            <a:r>
              <a:rPr lang="ko-KR" altLang="en-US" sz="1600" b="1" kern="0" dirty="0" err="1">
                <a:solidFill>
                  <a:srgbClr val="000000"/>
                </a:solidFill>
                <a:effectLst/>
                <a:latin typeface="+mn-ea"/>
              </a:rPr>
              <a:t>둘째주</a:t>
            </a:r>
            <a:r>
              <a:rPr lang="ko-KR" altLang="en-US" sz="1600" b="1" kern="0" dirty="0">
                <a:solidFill>
                  <a:srgbClr val="000000"/>
                </a:solidFill>
                <a:effectLst/>
                <a:latin typeface="+mn-ea"/>
              </a:rPr>
              <a:t> 예정 </a:t>
            </a:r>
            <a:r>
              <a:rPr lang="en-US" altLang="ko-KR" sz="1600" b="1" kern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600" b="1" kern="0" dirty="0">
                <a:solidFill>
                  <a:srgbClr val="000000"/>
                </a:solidFill>
                <a:effectLst/>
                <a:latin typeface="+mn-ea"/>
              </a:rPr>
              <a:t>추후 안내</a:t>
            </a:r>
            <a:r>
              <a:rPr lang="en-US" altLang="ko-KR" sz="1600" b="1" kern="0" dirty="0">
                <a:solidFill>
                  <a:srgbClr val="000000"/>
                </a:solidFill>
                <a:effectLst/>
                <a:latin typeface="+mn-ea"/>
              </a:rPr>
              <a:t>)</a:t>
            </a:r>
            <a:endParaRPr lang="en-US" altLang="ko-KR" sz="1600" b="1" kern="0" spc="10" dirty="0">
              <a:solidFill>
                <a:srgbClr val="000000"/>
              </a:solidFill>
              <a:latin typeface="+mn-ea"/>
            </a:endParaRPr>
          </a:p>
          <a:p>
            <a:pPr marR="0" algn="l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* </a:t>
            </a: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프로젝트의 방향성 점검 및 고도화를 위해 사무국에서 전문가 자문료 지원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472440" marR="0" indent="-472440" algn="l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  (</a:t>
            </a: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자문료</a:t>
            </a: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여비 포함</a:t>
            </a: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) : </a:t>
            </a: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시간당 최대 </a:t>
            </a: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10</a:t>
            </a: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만원</a:t>
            </a: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  최대 </a:t>
            </a: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20</a:t>
            </a: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만원 지급</a:t>
            </a: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총 </a:t>
            </a: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회 제한</a:t>
            </a:r>
            <a:r>
              <a:rPr lang="en-US" altLang="ko-KR" sz="1600" kern="0" spc="10" dirty="0">
                <a:solidFill>
                  <a:srgbClr val="000000"/>
                </a:solidFill>
                <a:effectLst/>
                <a:latin typeface="+mn-ea"/>
              </a:rPr>
              <a:t>)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6DB15-23B3-FF39-BA00-E05D472C46B4}"/>
              </a:ext>
            </a:extLst>
          </p:cNvPr>
          <p:cNvSpPr txBox="1"/>
          <p:nvPr/>
        </p:nvSpPr>
        <p:spPr>
          <a:xfrm>
            <a:off x="277563" y="4279075"/>
            <a:ext cx="5818438" cy="1663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660" marR="0" indent="-454660" algn="ct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&lt;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+mn-ea"/>
              </a:rPr>
              <a:t>2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+mn-ea"/>
              </a:rPr>
              <a:t>차 평가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+mn-ea"/>
              </a:rPr>
              <a:t>발표평가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+mn-ea"/>
              </a:rPr>
              <a:t>)&gt;</a:t>
            </a:r>
            <a:endParaRPr lang="ko-KR" altLang="en-US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81000" marR="0" indent="-3810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대상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+mn-ea"/>
              </a:rPr>
              <a:t>:</a:t>
            </a:r>
            <a:r>
              <a:rPr lang="ko-KR" altLang="en-US" sz="1600" kern="0" spc="5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결과보고서를 제출한 프로젝트 그룹</a:t>
            </a:r>
          </a:p>
          <a:p>
            <a:pPr marL="368300" marR="0" indent="-3683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600" kern="0" spc="-100" dirty="0">
                <a:solidFill>
                  <a:srgbClr val="000000"/>
                </a:solidFill>
                <a:effectLst/>
                <a:latin typeface="+mn-ea"/>
              </a:rPr>
              <a:t>주요 내용 </a:t>
            </a:r>
            <a:r>
              <a:rPr lang="en-US" altLang="ko-KR" sz="1600" kern="0" spc="-10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발표평가를 통해 우수 프로젝트 그룹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+mn-ea"/>
              </a:rPr>
              <a:t>8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개 선정</a:t>
            </a:r>
          </a:p>
          <a:p>
            <a:pPr marL="381000" marR="0" indent="-3810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일시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+mn-ea"/>
              </a:rPr>
              <a:t>/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장소 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+mn-ea"/>
              </a:rPr>
              <a:t>:</a:t>
            </a:r>
            <a:r>
              <a:rPr lang="ko-KR" altLang="en-US" sz="1600" b="1" kern="0" spc="-13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600" b="1" kern="0" spc="-130" dirty="0">
                <a:solidFill>
                  <a:srgbClr val="000000"/>
                </a:solidFill>
                <a:effectLst/>
                <a:latin typeface="+mn-ea"/>
              </a:rPr>
              <a:t>11</a:t>
            </a:r>
            <a:r>
              <a:rPr lang="ko-KR" altLang="en-US" sz="1600" b="1" kern="0" spc="-130" dirty="0">
                <a:solidFill>
                  <a:srgbClr val="000000"/>
                </a:solidFill>
                <a:effectLst/>
                <a:latin typeface="+mn-ea"/>
              </a:rPr>
              <a:t>월 </a:t>
            </a:r>
            <a:r>
              <a:rPr lang="ko-KR" altLang="en-US" sz="1600" b="1" kern="0" spc="-130" dirty="0" err="1">
                <a:solidFill>
                  <a:srgbClr val="000000"/>
                </a:solidFill>
                <a:effectLst/>
                <a:latin typeface="+mn-ea"/>
              </a:rPr>
              <a:t>넷째주</a:t>
            </a:r>
            <a:r>
              <a:rPr lang="ko-KR" altLang="en-US" sz="1600" b="1" kern="0" spc="-130" dirty="0">
                <a:solidFill>
                  <a:srgbClr val="000000"/>
                </a:solidFill>
                <a:effectLst/>
                <a:latin typeface="+mn-ea"/>
              </a:rPr>
              <a:t> 예정</a:t>
            </a:r>
            <a:r>
              <a:rPr lang="ko-KR" altLang="en-US" sz="1600" b="1" kern="0" spc="-8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600" b="1" kern="0" spc="-8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600" b="1" kern="0" spc="-80" dirty="0">
                <a:solidFill>
                  <a:srgbClr val="000000"/>
                </a:solidFill>
                <a:effectLst/>
                <a:latin typeface="+mn-ea"/>
              </a:rPr>
              <a:t>추후 안내</a:t>
            </a:r>
            <a:r>
              <a:rPr lang="en-US" altLang="ko-KR" sz="1600" b="1" kern="0" spc="-80" dirty="0">
                <a:solidFill>
                  <a:srgbClr val="000000"/>
                </a:solidFill>
                <a:effectLst/>
                <a:latin typeface="+mn-ea"/>
              </a:rPr>
              <a:t>)</a:t>
            </a:r>
            <a:endParaRPr lang="ko-KR" altLang="en-US" sz="16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9982A-7453-83F7-7D46-6597FAB94787}"/>
              </a:ext>
            </a:extLst>
          </p:cNvPr>
          <p:cNvSpPr txBox="1"/>
          <p:nvPr/>
        </p:nvSpPr>
        <p:spPr>
          <a:xfrm>
            <a:off x="7699425" y="933392"/>
            <a:ext cx="4378275" cy="4999895"/>
          </a:xfrm>
          <a:prstGeom prst="rect">
            <a:avLst/>
          </a:prstGeom>
          <a:solidFill>
            <a:srgbClr val="FCE8D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660" marR="0" indent="-454660" algn="ctr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&lt;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+mn-ea"/>
              </a:rPr>
              <a:t>성과보고회 및 시상식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+mn-ea"/>
              </a:rPr>
              <a:t>&gt;</a:t>
            </a:r>
            <a:endParaRPr lang="ko-KR" altLang="en-US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81000" marR="0" indent="-38100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+mn-ea"/>
              </a:rPr>
              <a:t>대상 </a:t>
            </a:r>
            <a:r>
              <a:rPr lang="en-US" altLang="ko-KR" sz="1600" kern="0" spc="-40" dirty="0"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+mn-ea"/>
              </a:rPr>
              <a:t>메타버스 얼라이언스 회원사 및 </a:t>
            </a:r>
            <a:endParaRPr lang="en-US" altLang="ko-KR" sz="1600" kern="0" spc="-40" dirty="0">
              <a:solidFill>
                <a:srgbClr val="000000"/>
              </a:solidFill>
              <a:effectLst/>
              <a:latin typeface="+mn-ea"/>
            </a:endParaRPr>
          </a:p>
          <a:p>
            <a:pPr marL="381000" marR="0" indent="-38100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-40" dirty="0">
                <a:solidFill>
                  <a:srgbClr val="000000"/>
                </a:solidFill>
                <a:latin typeface="+mn-ea"/>
              </a:rPr>
              <a:t>    </a:t>
            </a:r>
            <a:r>
              <a:rPr lang="ko-KR" altLang="en-US" sz="1600" kern="0" spc="-40" dirty="0">
                <a:solidFill>
                  <a:srgbClr val="000000"/>
                </a:solidFill>
                <a:effectLst/>
                <a:latin typeface="+mn-ea"/>
              </a:rPr>
              <a:t>수상대상 프로젝트 그룹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472440" marR="0" indent="-472440" algn="l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10" dirty="0">
                <a:solidFill>
                  <a:srgbClr val="000000"/>
                </a:solidFill>
                <a:effectLst/>
                <a:latin typeface="+mn-ea"/>
              </a:rPr>
              <a:t>   * 수상대상 프로젝트 그룹은 성과보고회 참여 및 발표 필수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381000" marR="0" indent="-38100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</a:t>
            </a:r>
            <a:r>
              <a:rPr lang="ko-KR" altLang="en-US" sz="1600" kern="0" spc="-50" dirty="0">
                <a:solidFill>
                  <a:srgbClr val="000000"/>
                </a:solidFill>
                <a:effectLst/>
                <a:latin typeface="+mn-ea"/>
              </a:rPr>
              <a:t>주요내용</a:t>
            </a:r>
            <a:endParaRPr lang="en-US" altLang="ko-KR" sz="1600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381000" marR="0" indent="-38100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-50" dirty="0">
                <a:solidFill>
                  <a:srgbClr val="000000"/>
                </a:solidFill>
                <a:latin typeface="+mn-ea"/>
              </a:rPr>
              <a:t>  - </a:t>
            </a:r>
            <a:r>
              <a:rPr lang="ko-KR" altLang="en-US" sz="1600" kern="0" spc="-300" dirty="0">
                <a:solidFill>
                  <a:srgbClr val="000000"/>
                </a:solidFill>
                <a:effectLst/>
                <a:latin typeface="+mn-ea"/>
              </a:rPr>
              <a:t>메타버스 얼라이언스 및 프로젝트 그룹 운영 성과</a:t>
            </a:r>
            <a:r>
              <a:rPr lang="en-US" altLang="ko-KR" sz="1600" kern="0" spc="-300" dirty="0">
                <a:solidFill>
                  <a:srgbClr val="000000"/>
                </a:solidFill>
                <a:effectLst/>
                <a:latin typeface="+mn-ea"/>
              </a:rPr>
              <a:t>, </a:t>
            </a:r>
          </a:p>
          <a:p>
            <a:pPr marL="381000" marR="0" indent="-38100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-100" dirty="0">
                <a:solidFill>
                  <a:srgbClr val="000000"/>
                </a:solidFill>
                <a:latin typeface="+mn-ea"/>
              </a:rPr>
              <a:t>   - </a:t>
            </a:r>
            <a:r>
              <a:rPr lang="en-US" altLang="ko-KR" sz="1600" kern="0" spc="-150" dirty="0">
                <a:solidFill>
                  <a:srgbClr val="000000"/>
                </a:solidFill>
                <a:effectLst/>
                <a:latin typeface="+mn-ea"/>
              </a:rPr>
              <a:t>’23</a:t>
            </a:r>
            <a:r>
              <a:rPr lang="ko-KR" altLang="en-US" sz="1600" kern="0" spc="-150" dirty="0">
                <a:solidFill>
                  <a:srgbClr val="000000"/>
                </a:solidFill>
                <a:effectLst/>
                <a:latin typeface="+mn-ea"/>
              </a:rPr>
              <a:t>년도 우수 프로젝트 그룹 시상식 및 발표 등</a:t>
            </a:r>
          </a:p>
          <a:p>
            <a:pPr marL="381000" marR="0" indent="-38100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○ 일시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+mn-ea"/>
              </a:rPr>
              <a:t>/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+mn-ea"/>
              </a:rPr>
              <a:t>장소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+mn-ea"/>
              </a:rPr>
              <a:t>:</a:t>
            </a:r>
            <a:r>
              <a:rPr lang="ko-KR" altLang="en-US" sz="1600" kern="0" spc="-13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sz="1600" b="1" kern="0" spc="-130" dirty="0">
                <a:solidFill>
                  <a:srgbClr val="000000"/>
                </a:solidFill>
                <a:effectLst/>
                <a:latin typeface="+mn-ea"/>
              </a:rPr>
              <a:t>12</a:t>
            </a:r>
            <a:r>
              <a:rPr lang="ko-KR" altLang="en-US" sz="1600" b="1" kern="0" spc="-130" dirty="0">
                <a:solidFill>
                  <a:srgbClr val="000000"/>
                </a:solidFill>
                <a:effectLst/>
                <a:latin typeface="+mn-ea"/>
              </a:rPr>
              <a:t>월 중 예정 </a:t>
            </a:r>
            <a:r>
              <a:rPr lang="en-US" altLang="ko-KR" sz="1600" b="1" kern="0" spc="-13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600" b="1" kern="0" spc="-130" dirty="0">
                <a:solidFill>
                  <a:srgbClr val="000000"/>
                </a:solidFill>
                <a:effectLst/>
                <a:latin typeface="+mn-ea"/>
              </a:rPr>
              <a:t>추후 안내</a:t>
            </a:r>
            <a:r>
              <a:rPr lang="en-US" altLang="ko-KR" sz="1600" b="1" kern="0" spc="-130" dirty="0">
                <a:solidFill>
                  <a:srgbClr val="000000"/>
                </a:solidFill>
                <a:effectLst/>
                <a:latin typeface="+mn-ea"/>
              </a:rPr>
              <a:t>) </a:t>
            </a:r>
          </a:p>
          <a:p>
            <a:pPr marL="381000" marR="0" indent="-38100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6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13" name="화살표: 아래쪽 12">
            <a:extLst>
              <a:ext uri="{FF2B5EF4-FFF2-40B4-BE49-F238E27FC236}">
                <a16:creationId xmlns:a16="http://schemas.microsoft.com/office/drawing/2014/main" id="{ADDA24B0-21C8-8F0C-4B65-F851F07F3D17}"/>
              </a:ext>
            </a:extLst>
          </p:cNvPr>
          <p:cNvSpPr/>
          <p:nvPr/>
        </p:nvSpPr>
        <p:spPr>
          <a:xfrm>
            <a:off x="3161381" y="3475048"/>
            <a:ext cx="685800" cy="521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화살표: 아래쪽 13">
            <a:extLst>
              <a:ext uri="{FF2B5EF4-FFF2-40B4-BE49-F238E27FC236}">
                <a16:creationId xmlns:a16="http://schemas.microsoft.com/office/drawing/2014/main" id="{8DC8E81B-2E11-73F7-EBC8-15C59C6FDE02}"/>
              </a:ext>
            </a:extLst>
          </p:cNvPr>
          <p:cNvSpPr/>
          <p:nvPr/>
        </p:nvSpPr>
        <p:spPr>
          <a:xfrm rot="16200000">
            <a:off x="6554813" y="4850110"/>
            <a:ext cx="685800" cy="521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0282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C80D54-78BE-4451-8EA5-61C2EDE4F46E}"/>
              </a:ext>
            </a:extLst>
          </p:cNvPr>
          <p:cNvSpPr txBox="1"/>
          <p:nvPr/>
        </p:nvSpPr>
        <p:spPr>
          <a:xfrm>
            <a:off x="2970633" y="2697552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-윤고딕360" panose="02030504000101010101" pitchFamily="18" charset="-127"/>
                <a:ea typeface="-윤고딕360" panose="02030504000101010101" pitchFamily="18" charset="-127"/>
              </a:rPr>
              <a:t>감사합니다</a:t>
            </a:r>
            <a:r>
              <a:rPr lang="en-US" altLang="ko-KR" sz="8000" b="1" dirty="0">
                <a:latin typeface="-윤고딕360" panose="02030504000101010101" pitchFamily="18" charset="-127"/>
                <a:ea typeface="-윤고딕360" panose="02030504000101010101" pitchFamily="18" charset="-127"/>
              </a:rPr>
              <a:t>.</a:t>
            </a:r>
            <a:endParaRPr lang="en-US" altLang="ko-KR" sz="7200" dirty="0">
              <a:latin typeface="-윤고딕360" panose="02030504000101010101" pitchFamily="18" charset="-127"/>
              <a:ea typeface="-윤고딕36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34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8615AD72-DCE8-9E04-CA88-B3B4CCEB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" y="1009868"/>
            <a:ext cx="1218703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B8F6310-24E8-4528-AA0C-61AFA45349A5}"/>
              </a:ext>
            </a:extLst>
          </p:cNvPr>
          <p:cNvSpPr/>
          <p:nvPr/>
        </p:nvSpPr>
        <p:spPr>
          <a:xfrm>
            <a:off x="1256936" y="1613263"/>
            <a:ext cx="78382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50F51C0-8F71-4F62-B3A6-2E202ADDE71A}"/>
              </a:ext>
            </a:extLst>
          </p:cNvPr>
          <p:cNvSpPr/>
          <p:nvPr/>
        </p:nvSpPr>
        <p:spPr>
          <a:xfrm>
            <a:off x="1256936" y="1613263"/>
            <a:ext cx="78382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A26DC3A-D33A-4542-9D27-F8CFF4AB236D}"/>
              </a:ext>
            </a:extLst>
          </p:cNvPr>
          <p:cNvSpPr/>
          <p:nvPr/>
        </p:nvSpPr>
        <p:spPr>
          <a:xfrm>
            <a:off x="1256936" y="1999320"/>
            <a:ext cx="78382" cy="180000"/>
          </a:xfrm>
          <a:prstGeom prst="rect">
            <a:avLst/>
          </a:prstGeom>
          <a:solidFill>
            <a:srgbClr val="01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텍스트 개체 틀 11">
            <a:extLst>
              <a:ext uri="{FF2B5EF4-FFF2-40B4-BE49-F238E27FC236}">
                <a16:creationId xmlns:a16="http://schemas.microsoft.com/office/drawing/2014/main" id="{E4674E6E-964F-43C3-B27A-963E88181F1B}"/>
              </a:ext>
            </a:extLst>
          </p:cNvPr>
          <p:cNvSpPr txBox="1">
            <a:spLocks/>
          </p:cNvSpPr>
          <p:nvPr/>
        </p:nvSpPr>
        <p:spPr>
          <a:xfrm>
            <a:off x="1442622" y="1613263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70" normalizeH="0" baseline="0" noProof="0" dirty="0">
                <a:ln>
                  <a:solidFill>
                    <a:srgbClr val="018DB3">
                      <a:alpha val="0"/>
                    </a:srgbClr>
                  </a:solidFill>
                </a:ln>
                <a:effectLst/>
                <a:uLnTx/>
                <a:uFillTx/>
                <a:latin typeface="나눔맑은 고딕"/>
              </a:rPr>
              <a:t>01. </a:t>
            </a:r>
            <a:r>
              <a:rPr lang="ko-KR" altLang="en-US" sz="3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 얼라이언스 소개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738BB3-1105-4D06-A908-17A704E9B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622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 얼라이언스 개요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410F35-8EA7-406E-828F-AF41235281D8}"/>
              </a:ext>
            </a:extLst>
          </p:cNvPr>
          <p:cNvSpPr txBox="1"/>
          <p:nvPr/>
        </p:nvSpPr>
        <p:spPr>
          <a:xfrm>
            <a:off x="761641" y="2212110"/>
            <a:ext cx="447133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sz="1800" dirty="0"/>
              <a:t>메타버스 얼라이언스 개요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63A5306-70F7-778C-8C44-DDBDC925A3A1}"/>
              </a:ext>
            </a:extLst>
          </p:cNvPr>
          <p:cNvGrpSpPr/>
          <p:nvPr/>
        </p:nvGrpSpPr>
        <p:grpSpPr>
          <a:xfrm>
            <a:off x="761641" y="1070412"/>
            <a:ext cx="10668718" cy="1104311"/>
            <a:chOff x="42333" y="1065854"/>
            <a:chExt cx="12112496" cy="1005963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0CD0FCC-7AD7-1262-F2F4-C6F745FE3DA8}"/>
                </a:ext>
              </a:extLst>
            </p:cNvPr>
            <p:cNvGrpSpPr/>
            <p:nvPr/>
          </p:nvGrpSpPr>
          <p:grpSpPr>
            <a:xfrm>
              <a:off x="42333" y="1065854"/>
              <a:ext cx="12112496" cy="1005963"/>
              <a:chOff x="2678503" y="704935"/>
              <a:chExt cx="6672805" cy="486341"/>
            </a:xfrm>
          </p:grpSpPr>
          <p:sp>
            <p:nvSpPr>
              <p:cNvPr id="17" name="직사각형 4">
                <a:extLst>
                  <a:ext uri="{FF2B5EF4-FFF2-40B4-BE49-F238E27FC236}">
                    <a16:creationId xmlns:a16="http://schemas.microsoft.com/office/drawing/2014/main" id="{6ED9C7CE-E57B-96C1-4086-B68FE0DA9272}"/>
                  </a:ext>
                </a:extLst>
              </p:cNvPr>
              <p:cNvSpPr/>
              <p:nvPr/>
            </p:nvSpPr>
            <p:spPr>
              <a:xfrm>
                <a:off x="2787396" y="1068166"/>
                <a:ext cx="6462601" cy="123110"/>
              </a:xfrm>
              <a:custGeom>
                <a:avLst/>
                <a:gdLst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  <a:gd name="connsiteX0" fmla="*/ 0 w 6462601"/>
                  <a:gd name="connsiteY0" fmla="*/ 0 h 163217"/>
                  <a:gd name="connsiteX1" fmla="*/ 6462601 w 6462601"/>
                  <a:gd name="connsiteY1" fmla="*/ 0 h 163217"/>
                  <a:gd name="connsiteX2" fmla="*/ 6462601 w 6462601"/>
                  <a:gd name="connsiteY2" fmla="*/ 160226 h 163217"/>
                  <a:gd name="connsiteX3" fmla="*/ 0 w 6462601"/>
                  <a:gd name="connsiteY3" fmla="*/ 160226 h 163217"/>
                  <a:gd name="connsiteX4" fmla="*/ 0 w 6462601"/>
                  <a:gd name="connsiteY4" fmla="*/ 0 h 163217"/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601" h="160226">
                    <a:moveTo>
                      <a:pt x="0" y="0"/>
                    </a:moveTo>
                    <a:lnTo>
                      <a:pt x="6462601" y="0"/>
                    </a:lnTo>
                    <a:lnTo>
                      <a:pt x="6462601" y="160226"/>
                    </a:lnTo>
                    <a:cubicBezTo>
                      <a:pt x="4818573" y="-2046"/>
                      <a:pt x="1765948" y="4050"/>
                      <a:pt x="0" y="16022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5000"/>
                      <a:alpha val="0"/>
                    </a:sysClr>
                  </a:gs>
                  <a:gs pos="21000">
                    <a:sysClr val="window" lastClr="FFFFFF">
                      <a:lumMod val="75000"/>
                    </a:sysClr>
                  </a:gs>
                  <a:gs pos="79000">
                    <a:sysClr val="window" lastClr="FFFFFF">
                      <a:lumMod val="75000"/>
                    </a:sysClr>
                  </a:gs>
                  <a:gs pos="100000">
                    <a:srgbClr val="FFFFFF">
                      <a:lumMod val="85000"/>
                      <a:alpha val="0"/>
                    </a:srgbClr>
                  </a:gs>
                </a:gsLst>
                <a:lin ang="108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95285" latinLnBrk="0">
                  <a:defRPr/>
                </a:pPr>
                <a:endParaRPr lang="ko-KR" altLang="en-US" sz="3200" b="1" spc="-162" dirty="0">
                  <a:ln>
                    <a:solidFill>
                      <a:srgbClr val="5B9BD5">
                        <a:lumMod val="75000"/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+mj-lt"/>
                  <a:ea typeface="KoPub돋움체 Medium" panose="02020603020101020101" pitchFamily="18" charset="-127"/>
                  <a:cs typeface="Arial" pitchFamily="34" charset="0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C5C6BF51-7F03-44AF-90CF-7DE64D6FC629}"/>
                  </a:ext>
                </a:extLst>
              </p:cNvPr>
              <p:cNvGrpSpPr/>
              <p:nvPr/>
            </p:nvGrpSpPr>
            <p:grpSpPr>
              <a:xfrm>
                <a:off x="2678503" y="704935"/>
                <a:ext cx="6672805" cy="379872"/>
                <a:chOff x="2888707" y="1980232"/>
                <a:chExt cx="6672805" cy="379872"/>
              </a:xfrm>
            </p:grpSpPr>
            <p:sp>
              <p:nvSpPr>
                <p:cNvPr id="19" name="직사각형 18">
                  <a:extLst>
                    <a:ext uri="{FF2B5EF4-FFF2-40B4-BE49-F238E27FC236}">
                      <a16:creationId xmlns:a16="http://schemas.microsoft.com/office/drawing/2014/main" id="{13610EEF-653B-B746-F99C-81DC86DE18A6}"/>
                    </a:ext>
                  </a:extLst>
                </p:cNvPr>
                <p:cNvSpPr/>
                <p:nvPr/>
              </p:nvSpPr>
              <p:spPr>
                <a:xfrm>
                  <a:off x="3296816" y="1980232"/>
                  <a:ext cx="6264696" cy="368648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rgbClr val="F9F9F9"/>
                    </a:gs>
                    <a:gs pos="85000">
                      <a:srgbClr val="F9F9F9"/>
                    </a:gs>
                    <a:gs pos="0">
                      <a:sysClr val="window" lastClr="FFFFFF">
                        <a:alpha val="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95285" latinLnBrk="0">
                    <a:defRPr/>
                  </a:pPr>
                  <a:endParaRPr lang="ko-KR" altLang="en-US" sz="3200" b="1" spc="-162" dirty="0">
                    <a:ln>
                      <a:solidFill>
                        <a:srgbClr val="5B9BD5">
                          <a:lumMod val="75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+mj-lt"/>
                    <a:ea typeface="KoPub돋움체 Medium" panose="02020603020101020101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20" name="타원 4">
                  <a:extLst>
                    <a:ext uri="{FF2B5EF4-FFF2-40B4-BE49-F238E27FC236}">
                      <a16:creationId xmlns:a16="http://schemas.microsoft.com/office/drawing/2014/main" id="{A0B4D810-ADB3-8600-2397-4ECAF6DB3FB9}"/>
                    </a:ext>
                  </a:extLst>
                </p:cNvPr>
                <p:cNvSpPr/>
                <p:nvPr/>
              </p:nvSpPr>
              <p:spPr>
                <a:xfrm>
                  <a:off x="4161538" y="2103440"/>
                  <a:ext cx="2088450" cy="13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608" h="347990">
                      <a:moveTo>
                        <a:pt x="0" y="0"/>
                      </a:moveTo>
                      <a:lnTo>
                        <a:pt x="2692608" y="0"/>
                      </a:lnTo>
                      <a:cubicBezTo>
                        <a:pt x="2692608" y="192190"/>
                        <a:pt x="2089847" y="347990"/>
                        <a:pt x="1346304" y="347990"/>
                      </a:cubicBezTo>
                      <a:cubicBezTo>
                        <a:pt x="602761" y="347990"/>
                        <a:pt x="0" y="192190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alpha val="0"/>
                      </a:sysClr>
                    </a:gs>
                    <a:gs pos="100000">
                      <a:sysClr val="window" lastClr="FFFFFF">
                        <a:alpha val="12000"/>
                      </a:sys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95285" latinLnBrk="0">
                    <a:defRPr/>
                  </a:pPr>
                  <a:endParaRPr lang="ko-KR" altLang="en-US" sz="3200" b="1" spc="-162" dirty="0">
                    <a:ln>
                      <a:solidFill>
                        <a:srgbClr val="5B9BD5">
                          <a:lumMod val="75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+mj-lt"/>
                    <a:ea typeface="KoPub돋움체 Medium" panose="02020603020101020101" pitchFamily="18" charset="-127"/>
                    <a:cs typeface="Arial" pitchFamily="34" charset="0"/>
                  </a:endParaRPr>
                </a:p>
              </p:txBody>
            </p:sp>
            <p:grpSp>
              <p:nvGrpSpPr>
                <p:cNvPr id="21" name="그룹 20">
                  <a:extLst>
                    <a:ext uri="{FF2B5EF4-FFF2-40B4-BE49-F238E27FC236}">
                      <a16:creationId xmlns:a16="http://schemas.microsoft.com/office/drawing/2014/main" id="{2AAD0251-8018-1203-092E-C9E76FB39231}"/>
                    </a:ext>
                  </a:extLst>
                </p:cNvPr>
                <p:cNvGrpSpPr/>
                <p:nvPr/>
              </p:nvGrpSpPr>
              <p:grpSpPr>
                <a:xfrm>
                  <a:off x="3327089" y="1986952"/>
                  <a:ext cx="5976666" cy="372895"/>
                  <a:chOff x="3584847" y="2060848"/>
                  <a:chExt cx="5976666" cy="298316"/>
                </a:xfrm>
              </p:grpSpPr>
              <p:sp>
                <p:nvSpPr>
                  <p:cNvPr id="25" name="직사각형 24">
                    <a:extLst>
                      <a:ext uri="{FF2B5EF4-FFF2-40B4-BE49-F238E27FC236}">
                        <a16:creationId xmlns:a16="http://schemas.microsoft.com/office/drawing/2014/main" id="{3B1B2B89-7045-6871-5F4E-2625F0A2FCC7}"/>
                      </a:ext>
                    </a:extLst>
                  </p:cNvPr>
                  <p:cNvSpPr/>
                  <p:nvPr/>
                </p:nvSpPr>
                <p:spPr>
                  <a:xfrm>
                    <a:off x="3811544" y="2060848"/>
                    <a:ext cx="5235239" cy="298316"/>
                  </a:xfrm>
                  <a:prstGeom prst="rect">
                    <a:avLst/>
                  </a:prstGeom>
                  <a:gradFill flip="none" rotWithShape="1">
                    <a:gsLst>
                      <a:gs pos="16000">
                        <a:sysClr val="window" lastClr="FFFFFF">
                          <a:lumMod val="95000"/>
                        </a:sysClr>
                      </a:gs>
                      <a:gs pos="85000">
                        <a:sysClr val="window" lastClr="FFFFFF">
                          <a:lumMod val="95000"/>
                        </a:sysClr>
                      </a:gs>
                      <a:gs pos="0">
                        <a:sysClr val="window" lastClr="FFFFFF">
                          <a:alpha val="0"/>
                        </a:sysClr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lin ang="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95285" latinLnBrk="0">
                      <a:defRPr/>
                    </a:pPr>
                    <a:endParaRPr lang="ko-KR" altLang="en-US" sz="3200" b="1" spc="-162" dirty="0">
                      <a:ln>
                        <a:solidFill>
                          <a:srgbClr val="5B9BD5">
                            <a:lumMod val="75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+mj-lt"/>
                      <a:ea typeface="KoPub돋움체 Medium" panose="02020603020101020101" pitchFamily="18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" name="타원 4">
                    <a:extLst>
                      <a:ext uri="{FF2B5EF4-FFF2-40B4-BE49-F238E27FC236}">
                        <a16:creationId xmlns:a16="http://schemas.microsoft.com/office/drawing/2014/main" id="{EDFBE7B3-F429-3089-BC00-CB80D231895C}"/>
                      </a:ext>
                    </a:extLst>
                  </p:cNvPr>
                  <p:cNvSpPr/>
                  <p:nvPr/>
                </p:nvSpPr>
                <p:spPr>
                  <a:xfrm>
                    <a:off x="3584847" y="2072765"/>
                    <a:ext cx="5976666" cy="176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2608" h="347990">
                        <a:moveTo>
                          <a:pt x="0" y="0"/>
                        </a:moveTo>
                        <a:lnTo>
                          <a:pt x="2692608" y="0"/>
                        </a:lnTo>
                        <a:cubicBezTo>
                          <a:pt x="2692608" y="192190"/>
                          <a:pt x="2089847" y="347990"/>
                          <a:pt x="1346304" y="347990"/>
                        </a:cubicBezTo>
                        <a:cubicBezTo>
                          <a:pt x="602761" y="347990"/>
                          <a:pt x="0" y="192190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>
                          <a:lumMod val="95000"/>
                          <a:alpha val="0"/>
                        </a:sysClr>
                      </a:gs>
                      <a:gs pos="100000">
                        <a:srgbClr val="E0E0E0">
                          <a:alpha val="40784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95285" latinLnBrk="0">
                      <a:defRPr/>
                    </a:pPr>
                    <a:endParaRPr lang="ko-KR" altLang="en-US" sz="3200" b="1" spc="-162" dirty="0">
                      <a:ln>
                        <a:solidFill>
                          <a:srgbClr val="5B9BD5">
                            <a:lumMod val="75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+mj-lt"/>
                      <a:ea typeface="KoPub돋움체 Medium" panose="02020603020101020101" pitchFamily="18" charset="-127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2" name="직선 연결선 21">
                  <a:extLst>
                    <a:ext uri="{FF2B5EF4-FFF2-40B4-BE49-F238E27FC236}">
                      <a16:creationId xmlns:a16="http://schemas.microsoft.com/office/drawing/2014/main" id="{BF3C1541-8AE0-1767-1227-43F0C38D2FC7}"/>
                    </a:ext>
                  </a:extLst>
                </p:cNvPr>
                <p:cNvCxnSpPr/>
                <p:nvPr/>
              </p:nvCxnSpPr>
              <p:spPr bwMode="auto">
                <a:xfrm flipH="1">
                  <a:off x="2888707" y="1980232"/>
                  <a:ext cx="6565398" cy="0"/>
                </a:xfrm>
                <a:prstGeom prst="line">
                  <a:avLst/>
                </a:prstGeom>
                <a:solidFill>
                  <a:srgbClr val="0066FF"/>
                </a:solidFill>
                <a:ln w="19050" cap="flat" cmpd="sng" algn="ctr">
                  <a:gradFill>
                    <a:gsLst>
                      <a:gs pos="0">
                        <a:sysClr val="window" lastClr="FFFFFF">
                          <a:lumMod val="85000"/>
                          <a:alpha val="0"/>
                        </a:sysClr>
                      </a:gs>
                      <a:gs pos="21000">
                        <a:srgbClr val="008BBC"/>
                      </a:gs>
                      <a:gs pos="80000">
                        <a:srgbClr val="008BBC"/>
                      </a:gs>
                      <a:gs pos="100000">
                        <a:srgbClr val="FFFFFF">
                          <a:lumMod val="85000"/>
                          <a:alpha val="0"/>
                        </a:srgbClr>
                      </a:gs>
                    </a:gsLst>
                    <a:lin ang="108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직선 연결선 23">
                  <a:extLst>
                    <a:ext uri="{FF2B5EF4-FFF2-40B4-BE49-F238E27FC236}">
                      <a16:creationId xmlns:a16="http://schemas.microsoft.com/office/drawing/2014/main" id="{B99706B0-CDA2-6535-1F85-3673C58293CF}"/>
                    </a:ext>
                  </a:extLst>
                </p:cNvPr>
                <p:cNvCxnSpPr/>
                <p:nvPr/>
              </p:nvCxnSpPr>
              <p:spPr bwMode="auto">
                <a:xfrm flipH="1">
                  <a:off x="2888707" y="2360104"/>
                  <a:ext cx="6565398" cy="0"/>
                </a:xfrm>
                <a:prstGeom prst="line">
                  <a:avLst/>
                </a:prstGeom>
                <a:solidFill>
                  <a:srgbClr val="0066FF"/>
                </a:solidFill>
                <a:ln w="19050" cap="flat" cmpd="sng" algn="ctr">
                  <a:gradFill>
                    <a:gsLst>
                      <a:gs pos="0">
                        <a:sysClr val="window" lastClr="FFFFFF">
                          <a:lumMod val="85000"/>
                          <a:alpha val="0"/>
                        </a:sysClr>
                      </a:gs>
                      <a:gs pos="21000">
                        <a:srgbClr val="008BBC"/>
                      </a:gs>
                      <a:gs pos="80000">
                        <a:srgbClr val="008BBC"/>
                      </a:gs>
                      <a:gs pos="100000">
                        <a:srgbClr val="FFFFFF">
                          <a:lumMod val="85000"/>
                          <a:alpha val="0"/>
                        </a:srgbClr>
                      </a:gs>
                    </a:gsLst>
                    <a:lin ang="108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48D0F-9393-D7DE-B53A-9454F8C08370}"/>
                </a:ext>
              </a:extLst>
            </p:cNvPr>
            <p:cNvSpPr txBox="1"/>
            <p:nvPr/>
          </p:nvSpPr>
          <p:spPr>
            <a:xfrm>
              <a:off x="480492" y="1113808"/>
              <a:ext cx="11231014" cy="65961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108000" tIns="0" rIns="108000" bIns="0" anchor="ctr"/>
            <a:lstStyle>
              <a:defPPr>
                <a:defRPr lang="ko-KR"/>
              </a:defPPr>
              <a:lvl1pPr indent="0" algn="ctr">
                <a:lnSpc>
                  <a:spcPct val="100000"/>
                </a:lnSpc>
                <a:spcAft>
                  <a:spcPts val="300"/>
                </a:spcAft>
                <a:buFont typeface="Arial" panose="020B0604020202020204" pitchFamily="34" charset="0"/>
                <a:buNone/>
                <a:defRPr sz="200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0070C0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marL="397510" marR="0" indent="-397510" fontAlgn="base" latinLnBrk="1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400" b="1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민간이 주도</a:t>
              </a:r>
              <a:r>
                <a:rPr lang="ko-KR" altLang="en-US" sz="2400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하고 </a:t>
              </a:r>
              <a:r>
                <a:rPr lang="ko-KR" altLang="en-US" sz="2400" b="1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정부가 지원</a:t>
              </a:r>
              <a:r>
                <a:rPr lang="ko-KR" altLang="en-US" sz="2400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하는 </a:t>
              </a:r>
              <a:r>
                <a:rPr lang="ko-KR" altLang="en-US" sz="2400" b="1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민관 협력체계 구축</a:t>
              </a:r>
              <a:r>
                <a:rPr lang="ko-KR" altLang="en-US" sz="2400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을 통한</a:t>
              </a:r>
              <a:endParaRPr lang="en-US" altLang="ko-KR" sz="2400" kern="0" spc="-150" dirty="0">
                <a:solidFill>
                  <a:schemeClr val="accent1"/>
                </a:solidFill>
                <a:effectLst/>
                <a:latin typeface="+mj-lt"/>
                <a:ea typeface="휴먼명조"/>
              </a:endParaRPr>
            </a:p>
            <a:p>
              <a:pPr marL="397510" marR="0" indent="-397510" fontAlgn="base" latinLnBrk="1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400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 </a:t>
              </a:r>
              <a:r>
                <a:rPr lang="ko-KR" altLang="en-US" sz="2400" b="1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메타버스 생태계 조성</a:t>
              </a:r>
              <a:r>
                <a:rPr lang="ko-KR" altLang="en-US" sz="2400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 및 </a:t>
              </a:r>
              <a:r>
                <a:rPr lang="ko-KR" altLang="en-US" sz="2400" b="1" kern="0" spc="-150" dirty="0">
                  <a:solidFill>
                    <a:schemeClr val="accent1"/>
                  </a:solidFill>
                  <a:effectLst/>
                  <a:latin typeface="+mj-lt"/>
                  <a:ea typeface="휴먼명조"/>
                </a:rPr>
                <a:t>산업 활성화 기여</a:t>
              </a:r>
              <a:endParaRPr lang="ko-KR" altLang="en-US" sz="2400" kern="0" spc="-150" dirty="0">
                <a:solidFill>
                  <a:schemeClr val="accent1"/>
                </a:solidFill>
                <a:effectLst/>
                <a:latin typeface="+mj-lt"/>
              </a:endParaRPr>
            </a:p>
          </p:txBody>
        </p:sp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id="{734576D2-9308-77DC-F8F2-17F4BCC0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41" y="2312225"/>
            <a:ext cx="12407308" cy="47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3B7ED-2348-FC46-3350-91F5CBD98480}"/>
              </a:ext>
            </a:extLst>
          </p:cNvPr>
          <p:cNvSpPr txBox="1"/>
          <p:nvPr/>
        </p:nvSpPr>
        <p:spPr>
          <a:xfrm>
            <a:off x="5300078" y="2224225"/>
            <a:ext cx="620599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sz="1800" dirty="0"/>
              <a:t>메타버스 얼라이언스 운영체계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B222B64-C07D-96FC-3D3C-8B2AF26F716C}"/>
              </a:ext>
            </a:extLst>
          </p:cNvPr>
          <p:cNvSpPr/>
          <p:nvPr/>
        </p:nvSpPr>
        <p:spPr>
          <a:xfrm>
            <a:off x="993716" y="1122471"/>
            <a:ext cx="889250" cy="7246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목적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1F3C688-DB19-8483-7F35-27B718CF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8EDC155-1B8D-74A6-70D9-39C52169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079" y="2796889"/>
            <a:ext cx="6205992" cy="3114713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2280A915-F587-674A-F621-9F52925AA279}"/>
              </a:ext>
            </a:extLst>
          </p:cNvPr>
          <p:cNvSpPr/>
          <p:nvPr/>
        </p:nvSpPr>
        <p:spPr>
          <a:xfrm>
            <a:off x="761640" y="3108958"/>
            <a:ext cx="1256941" cy="622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수행기관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E13457A-116E-50AB-6267-07ADD5BA9D6F}"/>
              </a:ext>
            </a:extLst>
          </p:cNvPr>
          <p:cNvSpPr/>
          <p:nvPr/>
        </p:nvSpPr>
        <p:spPr>
          <a:xfrm>
            <a:off x="761640" y="3843244"/>
            <a:ext cx="1256941" cy="2068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주요활동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A87E2B07-ECB2-8A4F-02B0-A382E23B4AFE}"/>
              </a:ext>
            </a:extLst>
          </p:cNvPr>
          <p:cNvSpPr/>
          <p:nvPr/>
        </p:nvSpPr>
        <p:spPr>
          <a:xfrm>
            <a:off x="2168217" y="3108958"/>
            <a:ext cx="3064759" cy="62264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 err="1"/>
              <a:t>한국메타버스산업협회</a:t>
            </a:r>
            <a:r>
              <a:rPr lang="en-US" altLang="ko-KR" sz="1600" dirty="0"/>
              <a:t>(</a:t>
            </a:r>
            <a:r>
              <a:rPr lang="ko-KR" altLang="en-US" sz="1600" dirty="0"/>
              <a:t>사무국</a:t>
            </a:r>
            <a:r>
              <a:rPr lang="en-US" altLang="ko-KR" sz="1600" dirty="0"/>
              <a:t>)</a:t>
            </a:r>
            <a:endParaRPr lang="ko-KR" altLang="en-US" sz="1600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D0172E2-9C50-AB34-8D14-1E7359E5F1DA}"/>
              </a:ext>
            </a:extLst>
          </p:cNvPr>
          <p:cNvSpPr/>
          <p:nvPr/>
        </p:nvSpPr>
        <p:spPr>
          <a:xfrm>
            <a:off x="2168217" y="3860665"/>
            <a:ext cx="3064759" cy="69781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400" spc="-150" dirty="0"/>
              <a:t>기업간 비즈니스 협업체계 구축 지원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40508EB-6676-FBEA-ABB8-32CC30338663}"/>
              </a:ext>
            </a:extLst>
          </p:cNvPr>
          <p:cNvSpPr/>
          <p:nvPr/>
        </p:nvSpPr>
        <p:spPr>
          <a:xfrm>
            <a:off x="2168217" y="4609905"/>
            <a:ext cx="3064759" cy="771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400" dirty="0"/>
              <a:t>메타버스 생태계 활성화를 위한 </a:t>
            </a:r>
            <a:endParaRPr lang="en-US" altLang="ko-KR" sz="1400" dirty="0"/>
          </a:p>
          <a:p>
            <a:r>
              <a:rPr lang="ko-KR" altLang="en-US" sz="1400" dirty="0"/>
              <a:t>정책발굴 및 제안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5F56F9D-5147-577D-673B-A66982034979}"/>
              </a:ext>
            </a:extLst>
          </p:cNvPr>
          <p:cNvSpPr/>
          <p:nvPr/>
        </p:nvSpPr>
        <p:spPr>
          <a:xfrm>
            <a:off x="2168217" y="5433994"/>
            <a:ext cx="3064759" cy="4776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400" dirty="0"/>
              <a:t>분과활동 및 </a:t>
            </a:r>
            <a:r>
              <a:rPr lang="ko-KR" altLang="en-US" sz="1400" dirty="0" err="1"/>
              <a:t>뉴스레터등을</a:t>
            </a:r>
            <a:r>
              <a:rPr lang="ko-KR" altLang="en-US" sz="1400" dirty="0"/>
              <a:t> 통한 </a:t>
            </a:r>
            <a:endParaRPr lang="en-US" altLang="ko-KR" sz="1400" dirty="0"/>
          </a:p>
          <a:p>
            <a:r>
              <a:rPr lang="ko-KR" altLang="en-US" sz="1400" dirty="0"/>
              <a:t>산업동향 공유</a:t>
            </a:r>
          </a:p>
        </p:txBody>
      </p:sp>
    </p:spTree>
    <p:extLst>
      <p:ext uri="{BB962C8B-B14F-4D97-AF65-F5344CB8AC3E}">
        <p14:creationId xmlns:p14="http://schemas.microsoft.com/office/powerpoint/2010/main" val="238707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 얼라이언스 개요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79F346F-40A5-1550-F52E-05403500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5</a:t>
            </a:fld>
            <a:endParaRPr lang="ko-KR" altLang="en-US"/>
          </a:p>
        </p:txBody>
      </p:sp>
      <p:graphicFrame>
        <p:nvGraphicFramePr>
          <p:cNvPr id="16" name="다이어그램 15">
            <a:extLst>
              <a:ext uri="{FF2B5EF4-FFF2-40B4-BE49-F238E27FC236}">
                <a16:creationId xmlns:a16="http://schemas.microsoft.com/office/drawing/2014/main" id="{EB97CDEE-A63B-E121-2F5D-C90D282F16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59271"/>
              </p:ext>
            </p:extLst>
          </p:nvPr>
        </p:nvGraphicFramePr>
        <p:xfrm>
          <a:off x="459853" y="1190259"/>
          <a:ext cx="10806561" cy="5166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0AD1FE3-E89D-0E89-C49A-4F4B16F62397}"/>
              </a:ext>
            </a:extLst>
          </p:cNvPr>
          <p:cNvSpPr txBox="1"/>
          <p:nvPr/>
        </p:nvSpPr>
        <p:spPr>
          <a:xfrm>
            <a:off x="769428" y="83088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latin typeface="+mj-lt"/>
              </a:rPr>
              <a:t>운영체계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2F6C4660-88CD-BA28-E7FF-7054646BD7D9}"/>
              </a:ext>
            </a:extLst>
          </p:cNvPr>
          <p:cNvSpPr/>
          <p:nvPr/>
        </p:nvSpPr>
        <p:spPr>
          <a:xfrm>
            <a:off x="369115" y="890300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68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회원사 현황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2245A09-15E7-BD0C-18AF-35949CCB65E3}"/>
              </a:ext>
            </a:extLst>
          </p:cNvPr>
          <p:cNvSpPr/>
          <p:nvPr/>
        </p:nvSpPr>
        <p:spPr>
          <a:xfrm>
            <a:off x="369115" y="880775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29BC4-1488-444E-207A-98CA02FC2451}"/>
              </a:ext>
            </a:extLst>
          </p:cNvPr>
          <p:cNvSpPr txBox="1"/>
          <p:nvPr/>
        </p:nvSpPr>
        <p:spPr>
          <a:xfrm>
            <a:off x="761641" y="835404"/>
            <a:ext cx="10668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/>
              <a:t>메타버스얼라이언스</a:t>
            </a:r>
            <a:r>
              <a:rPr lang="ko-KR" altLang="en-US" sz="2000" b="1" dirty="0"/>
              <a:t> 참여 회원사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A5FFEEED-2D16-755B-DC22-67B4F192F8A3}"/>
              </a:ext>
            </a:extLst>
          </p:cNvPr>
          <p:cNvGrpSpPr/>
          <p:nvPr/>
        </p:nvGrpSpPr>
        <p:grpSpPr>
          <a:xfrm>
            <a:off x="709823" y="1258801"/>
            <a:ext cx="11053551" cy="1884995"/>
            <a:chOff x="-19427" y="1065854"/>
            <a:chExt cx="12174256" cy="1005963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F6A99005-E276-9A6D-89E4-8D5FB07C6163}"/>
                </a:ext>
              </a:extLst>
            </p:cNvPr>
            <p:cNvGrpSpPr/>
            <p:nvPr/>
          </p:nvGrpSpPr>
          <p:grpSpPr>
            <a:xfrm>
              <a:off x="42333" y="1065854"/>
              <a:ext cx="12112496" cy="1005963"/>
              <a:chOff x="2678503" y="704935"/>
              <a:chExt cx="6672805" cy="486341"/>
            </a:xfrm>
          </p:grpSpPr>
          <p:sp>
            <p:nvSpPr>
              <p:cNvPr id="38" name="직사각형 4">
                <a:extLst>
                  <a:ext uri="{FF2B5EF4-FFF2-40B4-BE49-F238E27FC236}">
                    <a16:creationId xmlns:a16="http://schemas.microsoft.com/office/drawing/2014/main" id="{996E1CD7-828B-CFA8-73D5-E85BC7CC28F9}"/>
                  </a:ext>
                </a:extLst>
              </p:cNvPr>
              <p:cNvSpPr/>
              <p:nvPr/>
            </p:nvSpPr>
            <p:spPr>
              <a:xfrm>
                <a:off x="2787396" y="1068166"/>
                <a:ext cx="6462601" cy="123110"/>
              </a:xfrm>
              <a:custGeom>
                <a:avLst/>
                <a:gdLst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  <a:gd name="connsiteX0" fmla="*/ 0 w 6462601"/>
                  <a:gd name="connsiteY0" fmla="*/ 0 h 163217"/>
                  <a:gd name="connsiteX1" fmla="*/ 6462601 w 6462601"/>
                  <a:gd name="connsiteY1" fmla="*/ 0 h 163217"/>
                  <a:gd name="connsiteX2" fmla="*/ 6462601 w 6462601"/>
                  <a:gd name="connsiteY2" fmla="*/ 160226 h 163217"/>
                  <a:gd name="connsiteX3" fmla="*/ 0 w 6462601"/>
                  <a:gd name="connsiteY3" fmla="*/ 160226 h 163217"/>
                  <a:gd name="connsiteX4" fmla="*/ 0 w 6462601"/>
                  <a:gd name="connsiteY4" fmla="*/ 0 h 163217"/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  <a:gd name="connsiteX0" fmla="*/ 0 w 6462601"/>
                  <a:gd name="connsiteY0" fmla="*/ 0 h 160226"/>
                  <a:gd name="connsiteX1" fmla="*/ 6462601 w 6462601"/>
                  <a:gd name="connsiteY1" fmla="*/ 0 h 160226"/>
                  <a:gd name="connsiteX2" fmla="*/ 6462601 w 6462601"/>
                  <a:gd name="connsiteY2" fmla="*/ 160226 h 160226"/>
                  <a:gd name="connsiteX3" fmla="*/ 0 w 6462601"/>
                  <a:gd name="connsiteY3" fmla="*/ 160226 h 160226"/>
                  <a:gd name="connsiteX4" fmla="*/ 0 w 6462601"/>
                  <a:gd name="connsiteY4" fmla="*/ 0 h 16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601" h="160226">
                    <a:moveTo>
                      <a:pt x="0" y="0"/>
                    </a:moveTo>
                    <a:lnTo>
                      <a:pt x="6462601" y="0"/>
                    </a:lnTo>
                    <a:lnTo>
                      <a:pt x="6462601" y="160226"/>
                    </a:lnTo>
                    <a:cubicBezTo>
                      <a:pt x="4818573" y="-2046"/>
                      <a:pt x="1765948" y="4050"/>
                      <a:pt x="0" y="160226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lumMod val="85000"/>
                      <a:alpha val="0"/>
                    </a:sysClr>
                  </a:gs>
                  <a:gs pos="21000">
                    <a:sysClr val="window" lastClr="FFFFFF">
                      <a:lumMod val="75000"/>
                    </a:sysClr>
                  </a:gs>
                  <a:gs pos="79000">
                    <a:sysClr val="window" lastClr="FFFFFF">
                      <a:lumMod val="75000"/>
                    </a:sysClr>
                  </a:gs>
                  <a:gs pos="100000">
                    <a:srgbClr val="FFFFFF">
                      <a:lumMod val="85000"/>
                      <a:alpha val="0"/>
                    </a:srgbClr>
                  </a:gs>
                </a:gsLst>
                <a:lin ang="108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95285" latinLnBrk="0">
                  <a:lnSpc>
                    <a:spcPct val="150000"/>
                  </a:lnSpc>
                  <a:defRPr/>
                </a:pPr>
                <a:endParaRPr lang="ko-KR" altLang="en-US" b="1" spc="-162" dirty="0">
                  <a:ln>
                    <a:solidFill>
                      <a:srgbClr val="5B9BD5">
                        <a:lumMod val="75000"/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+mj-lt"/>
                  <a:ea typeface="KoPub돋움체 Medium" panose="02020603020101020101" pitchFamily="18" charset="-127"/>
                  <a:cs typeface="Arial" pitchFamily="34" charset="0"/>
                </a:endParaRPr>
              </a:p>
            </p:txBody>
          </p: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D1E5425B-0AFD-6888-AF4C-CC79E186298A}"/>
                  </a:ext>
                </a:extLst>
              </p:cNvPr>
              <p:cNvGrpSpPr/>
              <p:nvPr/>
            </p:nvGrpSpPr>
            <p:grpSpPr>
              <a:xfrm>
                <a:off x="2678503" y="704935"/>
                <a:ext cx="6672805" cy="379872"/>
                <a:chOff x="2888707" y="1980232"/>
                <a:chExt cx="6672805" cy="379872"/>
              </a:xfrm>
            </p:grpSpPr>
            <p:sp>
              <p:nvSpPr>
                <p:cNvPr id="40" name="직사각형 39">
                  <a:extLst>
                    <a:ext uri="{FF2B5EF4-FFF2-40B4-BE49-F238E27FC236}">
                      <a16:creationId xmlns:a16="http://schemas.microsoft.com/office/drawing/2014/main" id="{875F2331-1A94-BA6E-41EF-9D7CFCB09987}"/>
                    </a:ext>
                  </a:extLst>
                </p:cNvPr>
                <p:cNvSpPr/>
                <p:nvPr/>
              </p:nvSpPr>
              <p:spPr>
                <a:xfrm>
                  <a:off x="3296816" y="1980232"/>
                  <a:ext cx="6264696" cy="368648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rgbClr val="F9F9F9"/>
                    </a:gs>
                    <a:gs pos="85000">
                      <a:srgbClr val="F9F9F9"/>
                    </a:gs>
                    <a:gs pos="0">
                      <a:sysClr val="window" lastClr="FFFFFF">
                        <a:alpha val="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95285" latinLnBrk="0">
                    <a:lnSpc>
                      <a:spcPct val="150000"/>
                    </a:lnSpc>
                    <a:defRPr/>
                  </a:pPr>
                  <a:endParaRPr lang="ko-KR" altLang="en-US" b="1" spc="-162" dirty="0">
                    <a:ln>
                      <a:solidFill>
                        <a:srgbClr val="5B9BD5">
                          <a:lumMod val="75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+mj-lt"/>
                    <a:ea typeface="KoPub돋움체 Medium" panose="02020603020101020101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1" name="타원 4">
                  <a:extLst>
                    <a:ext uri="{FF2B5EF4-FFF2-40B4-BE49-F238E27FC236}">
                      <a16:creationId xmlns:a16="http://schemas.microsoft.com/office/drawing/2014/main" id="{9A6406DD-FEE5-C1CC-5B2D-0FE209525970}"/>
                    </a:ext>
                  </a:extLst>
                </p:cNvPr>
                <p:cNvSpPr/>
                <p:nvPr/>
              </p:nvSpPr>
              <p:spPr>
                <a:xfrm>
                  <a:off x="4161538" y="2103440"/>
                  <a:ext cx="2088450" cy="13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608" h="347990">
                      <a:moveTo>
                        <a:pt x="0" y="0"/>
                      </a:moveTo>
                      <a:lnTo>
                        <a:pt x="2692608" y="0"/>
                      </a:lnTo>
                      <a:cubicBezTo>
                        <a:pt x="2692608" y="192190"/>
                        <a:pt x="2089847" y="347990"/>
                        <a:pt x="1346304" y="347990"/>
                      </a:cubicBezTo>
                      <a:cubicBezTo>
                        <a:pt x="602761" y="347990"/>
                        <a:pt x="0" y="192190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alpha val="0"/>
                      </a:sysClr>
                    </a:gs>
                    <a:gs pos="100000">
                      <a:sysClr val="window" lastClr="FFFFFF">
                        <a:alpha val="12000"/>
                      </a:sysClr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20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95285" latinLnBrk="0">
                    <a:lnSpc>
                      <a:spcPct val="150000"/>
                    </a:lnSpc>
                    <a:defRPr/>
                  </a:pPr>
                  <a:endParaRPr lang="ko-KR" altLang="en-US" b="1" spc="-162" dirty="0">
                    <a:ln>
                      <a:solidFill>
                        <a:srgbClr val="5B9BD5">
                          <a:lumMod val="75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+mj-lt"/>
                    <a:ea typeface="KoPub돋움체 Medium" panose="02020603020101020101" pitchFamily="18" charset="-127"/>
                    <a:cs typeface="Arial" pitchFamily="34" charset="0"/>
                  </a:endParaRPr>
                </a:p>
              </p:txBody>
            </p:sp>
            <p:grpSp>
              <p:nvGrpSpPr>
                <p:cNvPr id="42" name="그룹 41">
                  <a:extLst>
                    <a:ext uri="{FF2B5EF4-FFF2-40B4-BE49-F238E27FC236}">
                      <a16:creationId xmlns:a16="http://schemas.microsoft.com/office/drawing/2014/main" id="{D0225D92-0285-AA2B-0C72-A17A2C197046}"/>
                    </a:ext>
                  </a:extLst>
                </p:cNvPr>
                <p:cNvGrpSpPr/>
                <p:nvPr/>
              </p:nvGrpSpPr>
              <p:grpSpPr>
                <a:xfrm>
                  <a:off x="3327089" y="1986952"/>
                  <a:ext cx="5976666" cy="372895"/>
                  <a:chOff x="3584847" y="2060848"/>
                  <a:chExt cx="5976666" cy="298316"/>
                </a:xfrm>
              </p:grpSpPr>
              <p:sp>
                <p:nvSpPr>
                  <p:cNvPr id="45" name="직사각형 44">
                    <a:extLst>
                      <a:ext uri="{FF2B5EF4-FFF2-40B4-BE49-F238E27FC236}">
                        <a16:creationId xmlns:a16="http://schemas.microsoft.com/office/drawing/2014/main" id="{48BD04C4-395F-C7DD-10E8-299EF2CDC643}"/>
                      </a:ext>
                    </a:extLst>
                  </p:cNvPr>
                  <p:cNvSpPr/>
                  <p:nvPr/>
                </p:nvSpPr>
                <p:spPr>
                  <a:xfrm>
                    <a:off x="3811544" y="2060848"/>
                    <a:ext cx="5235239" cy="298316"/>
                  </a:xfrm>
                  <a:prstGeom prst="rect">
                    <a:avLst/>
                  </a:prstGeom>
                  <a:gradFill flip="none" rotWithShape="1">
                    <a:gsLst>
                      <a:gs pos="16000">
                        <a:sysClr val="window" lastClr="FFFFFF">
                          <a:lumMod val="95000"/>
                        </a:sysClr>
                      </a:gs>
                      <a:gs pos="85000">
                        <a:sysClr val="window" lastClr="FFFFFF">
                          <a:lumMod val="95000"/>
                        </a:sysClr>
                      </a:gs>
                      <a:gs pos="0">
                        <a:sysClr val="window" lastClr="FFFFFF">
                          <a:alpha val="0"/>
                        </a:sysClr>
                      </a:gs>
                      <a:gs pos="100000">
                        <a:sysClr val="window" lastClr="FFFFFF">
                          <a:alpha val="0"/>
                        </a:sysClr>
                      </a:gs>
                    </a:gsLst>
                    <a:lin ang="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95285" latinLnBrk="0">
                      <a:lnSpc>
                        <a:spcPct val="150000"/>
                      </a:lnSpc>
                      <a:defRPr/>
                    </a:pPr>
                    <a:endParaRPr lang="ko-KR" altLang="en-US" b="1" spc="-162" dirty="0">
                      <a:ln>
                        <a:solidFill>
                          <a:srgbClr val="5B9BD5">
                            <a:lumMod val="75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+mj-lt"/>
                      <a:ea typeface="KoPub돋움체 Medium" panose="02020603020101020101" pitchFamily="18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6" name="타원 4">
                    <a:extLst>
                      <a:ext uri="{FF2B5EF4-FFF2-40B4-BE49-F238E27FC236}">
                        <a16:creationId xmlns:a16="http://schemas.microsoft.com/office/drawing/2014/main" id="{E7AE6908-86EC-C893-C661-F8B6F2DC3D20}"/>
                      </a:ext>
                    </a:extLst>
                  </p:cNvPr>
                  <p:cNvSpPr/>
                  <p:nvPr/>
                </p:nvSpPr>
                <p:spPr>
                  <a:xfrm>
                    <a:off x="3584847" y="2072765"/>
                    <a:ext cx="5976666" cy="176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2608" h="347990">
                        <a:moveTo>
                          <a:pt x="0" y="0"/>
                        </a:moveTo>
                        <a:lnTo>
                          <a:pt x="2692608" y="0"/>
                        </a:lnTo>
                        <a:cubicBezTo>
                          <a:pt x="2692608" y="192190"/>
                          <a:pt x="2089847" y="347990"/>
                          <a:pt x="1346304" y="347990"/>
                        </a:cubicBezTo>
                        <a:cubicBezTo>
                          <a:pt x="602761" y="347990"/>
                          <a:pt x="0" y="192190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>
                          <a:lumMod val="95000"/>
                          <a:alpha val="0"/>
                        </a:sysClr>
                      </a:gs>
                      <a:gs pos="100000">
                        <a:srgbClr val="E0E0E0">
                          <a:alpha val="40784"/>
                        </a:srgbClr>
                      </a:gs>
                    </a:gsLst>
                    <a:lin ang="54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2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95285" latinLnBrk="0">
                      <a:lnSpc>
                        <a:spcPct val="150000"/>
                      </a:lnSpc>
                      <a:defRPr/>
                    </a:pPr>
                    <a:endParaRPr lang="ko-KR" altLang="en-US" b="1" spc="-162" dirty="0">
                      <a:ln>
                        <a:solidFill>
                          <a:srgbClr val="5B9BD5">
                            <a:lumMod val="75000"/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+mj-lt"/>
                      <a:ea typeface="KoPub돋움체 Medium" panose="02020603020101020101" pitchFamily="18" charset="-127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43" name="직선 연결선 42">
                  <a:extLst>
                    <a:ext uri="{FF2B5EF4-FFF2-40B4-BE49-F238E27FC236}">
                      <a16:creationId xmlns:a16="http://schemas.microsoft.com/office/drawing/2014/main" id="{70D24209-5311-9317-6D2D-927C70B23C6C}"/>
                    </a:ext>
                  </a:extLst>
                </p:cNvPr>
                <p:cNvCxnSpPr/>
                <p:nvPr/>
              </p:nvCxnSpPr>
              <p:spPr bwMode="auto">
                <a:xfrm flipH="1">
                  <a:off x="2888707" y="1980232"/>
                  <a:ext cx="6565398" cy="0"/>
                </a:xfrm>
                <a:prstGeom prst="line">
                  <a:avLst/>
                </a:prstGeom>
                <a:solidFill>
                  <a:srgbClr val="0066FF"/>
                </a:solidFill>
                <a:ln w="19050" cap="flat" cmpd="sng" algn="ctr">
                  <a:gradFill>
                    <a:gsLst>
                      <a:gs pos="0">
                        <a:sysClr val="window" lastClr="FFFFFF">
                          <a:lumMod val="85000"/>
                          <a:alpha val="0"/>
                        </a:sysClr>
                      </a:gs>
                      <a:gs pos="21000">
                        <a:srgbClr val="008BBC"/>
                      </a:gs>
                      <a:gs pos="80000">
                        <a:srgbClr val="008BBC"/>
                      </a:gs>
                      <a:gs pos="100000">
                        <a:srgbClr val="FFFFFF">
                          <a:lumMod val="85000"/>
                          <a:alpha val="0"/>
                        </a:srgbClr>
                      </a:gs>
                    </a:gsLst>
                    <a:lin ang="108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직선 연결선 43">
                  <a:extLst>
                    <a:ext uri="{FF2B5EF4-FFF2-40B4-BE49-F238E27FC236}">
                      <a16:creationId xmlns:a16="http://schemas.microsoft.com/office/drawing/2014/main" id="{F422DEA0-5220-84C2-4CBF-099A84519C19}"/>
                    </a:ext>
                  </a:extLst>
                </p:cNvPr>
                <p:cNvCxnSpPr/>
                <p:nvPr/>
              </p:nvCxnSpPr>
              <p:spPr bwMode="auto">
                <a:xfrm flipH="1">
                  <a:off x="2888707" y="2360104"/>
                  <a:ext cx="6565398" cy="0"/>
                </a:xfrm>
                <a:prstGeom prst="line">
                  <a:avLst/>
                </a:prstGeom>
                <a:solidFill>
                  <a:srgbClr val="0066FF"/>
                </a:solidFill>
                <a:ln w="19050" cap="flat" cmpd="sng" algn="ctr">
                  <a:gradFill>
                    <a:gsLst>
                      <a:gs pos="0">
                        <a:sysClr val="window" lastClr="FFFFFF">
                          <a:lumMod val="85000"/>
                          <a:alpha val="0"/>
                        </a:sysClr>
                      </a:gs>
                      <a:gs pos="21000">
                        <a:srgbClr val="008BBC"/>
                      </a:gs>
                      <a:gs pos="80000">
                        <a:srgbClr val="008BBC"/>
                      </a:gs>
                      <a:gs pos="100000">
                        <a:srgbClr val="FFFFFF">
                          <a:lumMod val="85000"/>
                          <a:alpha val="0"/>
                        </a:srgbClr>
                      </a:gs>
                    </a:gsLst>
                    <a:lin ang="10800000" scaled="0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9D5130-D559-DCB5-84AC-280A6281F83A}"/>
                </a:ext>
              </a:extLst>
            </p:cNvPr>
            <p:cNvSpPr txBox="1"/>
            <p:nvPr/>
          </p:nvSpPr>
          <p:spPr>
            <a:xfrm>
              <a:off x="-19427" y="1122097"/>
              <a:ext cx="11730933" cy="665916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108000" tIns="0" rIns="108000" bIns="0" anchor="ctr"/>
            <a:lstStyle>
              <a:defPPr>
                <a:defRPr lang="ko-KR"/>
              </a:defPPr>
              <a:lvl1pPr indent="0" algn="ctr">
                <a:lnSpc>
                  <a:spcPct val="100000"/>
                </a:lnSpc>
                <a:spcAft>
                  <a:spcPts val="300"/>
                </a:spcAft>
                <a:buFont typeface="Arial" panose="020B0604020202020204" pitchFamily="34" charset="0"/>
                <a:buNone/>
                <a:defRPr sz="200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rgbClr val="0070C0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marL="397510" indent="-397510" algn="l" fontAlgn="base">
                <a:lnSpc>
                  <a:spcPct val="150000"/>
                </a:lnSpc>
                <a:spcAft>
                  <a:spcPts val="0"/>
                </a:spcAft>
              </a:pPr>
              <a:r>
                <a:rPr lang="ko-KR" altLang="en-US" sz="1800" b="1" kern="0" spc="0" dirty="0">
                  <a:solidFill>
                    <a:sysClr val="windowText" lastClr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○ </a:t>
              </a:r>
              <a:r>
                <a:rPr lang="en-US" altLang="ko-KR" sz="1800" b="1" kern="0" spc="-150" dirty="0">
                  <a:solidFill>
                    <a:sysClr val="windowText" lastClr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23</a:t>
              </a:r>
              <a:r>
                <a:rPr lang="ko-KR" altLang="en-US" sz="1800" b="1" kern="0" spc="-150" dirty="0">
                  <a:solidFill>
                    <a:sysClr val="windowText" lastClr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년 </a:t>
              </a:r>
              <a:r>
                <a:rPr lang="en-US" altLang="ko-KR" sz="1800" b="1" kern="0" spc="-15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</a:t>
              </a:r>
              <a:r>
                <a:rPr lang="ko-KR" altLang="en-US" sz="1800" b="1" kern="0" spc="-150" dirty="0">
                  <a:solidFill>
                    <a:sysClr val="windowText" lastClr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월 </a:t>
              </a:r>
              <a:r>
                <a:rPr lang="ko-KR" altLang="en-US" sz="1800" b="1" kern="0" spc="-15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현재</a:t>
              </a:r>
              <a:r>
                <a:rPr lang="ko-KR" altLang="en-US" sz="1800" b="1" kern="0" spc="-150" dirty="0">
                  <a:solidFill>
                    <a:sysClr val="windowText" lastClr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 기준 총 </a:t>
              </a:r>
              <a:r>
                <a:rPr lang="en-US" altLang="ko-KR" sz="1800" b="1" kern="0" spc="-15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1,021</a:t>
              </a:r>
              <a:r>
                <a:rPr lang="ko-KR" altLang="en-US" sz="1800" b="1" kern="0" spc="-150" dirty="0">
                  <a:solidFill>
                    <a:sysClr val="windowText" lastClr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 기업 및</a:t>
              </a:r>
              <a:r>
                <a:rPr lang="en-US" altLang="ko-KR" sz="1800" b="1" kern="0" spc="-150" dirty="0">
                  <a:solidFill>
                    <a:sysClr val="windowText" lastClr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800" b="1" kern="0" spc="-150" dirty="0">
                  <a:solidFill>
                    <a:sysClr val="windowText" lastClr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기관등이 참여하는 국내 최대 메타버스 산업 연합체로 성장</a:t>
              </a:r>
              <a:endParaRPr lang="en-US" altLang="ko-KR" sz="1800" b="1" kern="0" spc="-150" dirty="0">
                <a:solidFill>
                  <a:sysClr val="windowText" lastClr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397510" indent="-397510" algn="l" fontAlgn="base">
                <a:lnSpc>
                  <a:spcPct val="150000"/>
                </a:lnSpc>
                <a:spcAft>
                  <a:spcPts val="0"/>
                </a:spcAft>
              </a:pPr>
              <a:r>
                <a:rPr lang="ko-KR" altLang="en-US" sz="1800" b="1" kern="0" spc="0" dirty="0">
                  <a:solidFill>
                    <a:sysClr val="windowText" lastClr="00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○ </a:t>
              </a:r>
              <a:r>
                <a:rPr lang="ko-KR" altLang="en-US" sz="1800" b="1" kern="0" dirty="0" err="1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메타버스얼라이언스</a:t>
              </a:r>
              <a:r>
                <a:rPr lang="ko-KR" altLang="en-US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홈페이지</a:t>
              </a:r>
              <a:r>
                <a:rPr lang="en-US" altLang="ko-KR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en-US" altLang="ko-KR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www.metaversealliance.or.kr</a:t>
              </a:r>
              <a:r>
                <a:rPr lang="en-US" altLang="ko-KR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를 통해</a:t>
              </a:r>
              <a:r>
                <a:rPr lang="en-US" altLang="ko-KR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가입기업의 세부 정보 제공</a:t>
              </a:r>
              <a:endParaRPr lang="en-US" altLang="ko-KR" sz="1800" b="1" kern="0" dirty="0">
                <a:solidFill>
                  <a:sysClr val="windowText" lastClr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397510" indent="-397510" algn="l" fontAlgn="base">
                <a:lnSpc>
                  <a:spcPct val="150000"/>
                </a:lnSpc>
                <a:spcAft>
                  <a:spcPts val="0"/>
                </a:spcAft>
              </a:pPr>
              <a:r>
                <a:rPr lang="en-US" altLang="ko-KR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</a:t>
              </a:r>
              <a:r>
                <a:rPr lang="ko-KR" altLang="en-US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및 </a:t>
              </a:r>
              <a:r>
                <a:rPr lang="ko-KR" altLang="en-US" sz="1800" b="1" kern="0" dirty="0" err="1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데일리뉴스레터를</a:t>
              </a:r>
              <a:r>
                <a:rPr lang="ko-KR" altLang="en-US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통한 뉴스</a:t>
              </a:r>
              <a:r>
                <a:rPr lang="en-US" altLang="ko-KR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리포트</a:t>
              </a:r>
              <a:r>
                <a:rPr lang="en-US" altLang="ko-KR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및 </a:t>
              </a:r>
              <a:r>
                <a:rPr lang="ko-KR" altLang="en-US" sz="1800" b="1" kern="0" dirty="0" err="1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행사등</a:t>
              </a:r>
              <a:r>
                <a:rPr lang="ko-KR" altLang="en-US" sz="1800" b="1" kern="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실시간 제공</a:t>
              </a:r>
              <a:endParaRPr lang="en-US" altLang="ko-KR" sz="1800" b="1" kern="0" spc="0" dirty="0">
                <a:solidFill>
                  <a:sysClr val="windowText" lastClr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35167481-E17F-B1CC-A584-A393C026C60E}"/>
              </a:ext>
            </a:extLst>
          </p:cNvPr>
          <p:cNvSpPr/>
          <p:nvPr/>
        </p:nvSpPr>
        <p:spPr>
          <a:xfrm>
            <a:off x="4671766" y="5097733"/>
            <a:ext cx="811981" cy="1291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82</a:t>
            </a:r>
            <a:r>
              <a:rPr lang="ko-KR" altLang="en-US" sz="1200" dirty="0"/>
              <a:t>개</a:t>
            </a:r>
            <a:endParaRPr lang="en-US" altLang="ko-KR" sz="1200" dirty="0"/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/>
              <a:t>대기업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40FE9161-7991-38CB-363E-F61DD2A728CA}"/>
              </a:ext>
            </a:extLst>
          </p:cNvPr>
          <p:cNvSpPr/>
          <p:nvPr/>
        </p:nvSpPr>
        <p:spPr>
          <a:xfrm>
            <a:off x="5897709" y="4638323"/>
            <a:ext cx="811981" cy="1751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212</a:t>
            </a:r>
            <a:r>
              <a:rPr lang="ko-KR" altLang="en-US" sz="1200" dirty="0"/>
              <a:t>개</a:t>
            </a:r>
            <a:endParaRPr lang="en-US" altLang="ko-KR" sz="1200" dirty="0"/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 err="1"/>
              <a:t>중기업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698F380C-295F-B4A9-75D1-9F3D35BD013E}"/>
              </a:ext>
            </a:extLst>
          </p:cNvPr>
          <p:cNvSpPr/>
          <p:nvPr/>
        </p:nvSpPr>
        <p:spPr>
          <a:xfrm>
            <a:off x="7135566" y="3859017"/>
            <a:ext cx="811981" cy="2530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591</a:t>
            </a:r>
            <a:r>
              <a:rPr lang="ko-KR" altLang="en-US" sz="1200" dirty="0"/>
              <a:t>개</a:t>
            </a:r>
            <a:endParaRPr lang="en-US" altLang="ko-KR" sz="1200" dirty="0"/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/>
              <a:t>소기업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10D56AE0-A82E-314D-8CBA-23676AA70B60}"/>
              </a:ext>
            </a:extLst>
          </p:cNvPr>
          <p:cNvSpPr/>
          <p:nvPr/>
        </p:nvSpPr>
        <p:spPr>
          <a:xfrm>
            <a:off x="8347783" y="5181005"/>
            <a:ext cx="811981" cy="1208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66</a:t>
            </a:r>
            <a:r>
              <a:rPr lang="ko-KR" altLang="en-US" sz="1200" dirty="0"/>
              <a:t>개</a:t>
            </a:r>
            <a:endParaRPr lang="en-US" altLang="ko-KR" sz="1200" dirty="0"/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/>
              <a:t>기타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65E48B09-9EDB-54EA-C420-1A9435064619}"/>
              </a:ext>
            </a:extLst>
          </p:cNvPr>
          <p:cNvSpPr/>
          <p:nvPr/>
        </p:nvSpPr>
        <p:spPr>
          <a:xfrm>
            <a:off x="9560006" y="5408513"/>
            <a:ext cx="811981" cy="981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59</a:t>
            </a:r>
            <a:r>
              <a:rPr lang="ko-KR" altLang="en-US" sz="1200" dirty="0"/>
              <a:t>개</a:t>
            </a:r>
            <a:endParaRPr lang="en-US" altLang="ko-KR" sz="1200" dirty="0"/>
          </a:p>
          <a:p>
            <a:pPr algn="ctr"/>
            <a:r>
              <a:rPr lang="en-US" altLang="ko-KR" sz="1200" dirty="0"/>
              <a:t>(</a:t>
            </a:r>
            <a:r>
              <a:rPr lang="ko-KR" altLang="en-US" sz="1200" dirty="0"/>
              <a:t>기관</a:t>
            </a:r>
            <a:r>
              <a:rPr lang="en-US" altLang="ko-KR" sz="1200" dirty="0"/>
              <a:t>, </a:t>
            </a:r>
          </a:p>
          <a:p>
            <a:pPr algn="ctr"/>
            <a:r>
              <a:rPr lang="ko-KR" altLang="en-US" sz="1200" dirty="0" err="1"/>
              <a:t>협단체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CF5F73-784B-3AD8-BF74-262CDDDB022A}"/>
              </a:ext>
            </a:extLst>
          </p:cNvPr>
          <p:cNvSpPr txBox="1"/>
          <p:nvPr/>
        </p:nvSpPr>
        <p:spPr>
          <a:xfrm>
            <a:off x="4671765" y="3208294"/>
            <a:ext cx="6885631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dirty="0"/>
              <a:t>메타버스 얼라이언스 참여기업 </a:t>
            </a:r>
            <a:r>
              <a:rPr lang="en-US" altLang="ko-KR" dirty="0"/>
              <a:t>(</a:t>
            </a:r>
            <a:r>
              <a:rPr lang="ko-KR" altLang="en-US" dirty="0"/>
              <a:t>총 </a:t>
            </a:r>
            <a:r>
              <a:rPr lang="en-US" altLang="ko-KR" dirty="0"/>
              <a:t>1,021</a:t>
            </a:r>
            <a:r>
              <a:rPr lang="ko-KR" altLang="en-US" dirty="0"/>
              <a:t>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AA34E65-0143-A6A4-D85E-779F6E5A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60D2C53-323A-74B2-6B61-C8C9618EA67A}"/>
              </a:ext>
            </a:extLst>
          </p:cNvPr>
          <p:cNvSpPr/>
          <p:nvPr/>
        </p:nvSpPr>
        <p:spPr>
          <a:xfrm>
            <a:off x="10736787" y="5763573"/>
            <a:ext cx="811981" cy="62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11</a:t>
            </a:r>
            <a:r>
              <a:rPr lang="ko-KR" altLang="en-US" sz="1200" dirty="0"/>
              <a:t>개</a:t>
            </a:r>
            <a:endParaRPr lang="en-US" altLang="ko-KR" sz="1200" dirty="0"/>
          </a:p>
          <a:p>
            <a:pPr algn="ctr"/>
            <a:r>
              <a:rPr lang="ko-KR" altLang="en-US" sz="1200" dirty="0"/>
              <a:t>대학</a:t>
            </a:r>
            <a:r>
              <a:rPr lang="en-US" altLang="ko-KR" sz="1200" dirty="0"/>
              <a:t>/</a:t>
            </a:r>
            <a:r>
              <a:rPr lang="ko-KR" altLang="en-US" sz="1200" dirty="0" err="1"/>
              <a:t>산학현력단</a:t>
            </a:r>
            <a:endParaRPr lang="ko-KR" alt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FB452-41A9-4735-2897-71078C009E6A}"/>
              </a:ext>
            </a:extLst>
          </p:cNvPr>
          <p:cNvSpPr txBox="1"/>
          <p:nvPr/>
        </p:nvSpPr>
        <p:spPr>
          <a:xfrm>
            <a:off x="761642" y="3223683"/>
            <a:ext cx="381898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b="1" spc="-15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j-cs"/>
              </a:defRPr>
            </a:lvl1pPr>
          </a:lstStyle>
          <a:p>
            <a:r>
              <a:rPr lang="ko-KR" altLang="en-US" sz="1800" dirty="0"/>
              <a:t>메타버스 얼라이언스 출범 </a:t>
            </a:r>
            <a:r>
              <a:rPr lang="en-US" altLang="ko-KR" sz="1800" dirty="0"/>
              <a:t>(‘21.5.18)</a:t>
            </a:r>
            <a:endParaRPr lang="ko-KR" altLang="en-US" sz="18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1CB67F4-5CEC-8316-524B-3D026F9E1F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641" y="3853436"/>
            <a:ext cx="3818984" cy="253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08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25E65632-85D9-4B71-B454-3023C2EE860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활동 현황</a:t>
            </a: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BA67C217-6C0D-6664-63F5-F5F8FB31E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694668"/>
              </p:ext>
            </p:extLst>
          </p:nvPr>
        </p:nvGraphicFramePr>
        <p:xfrm>
          <a:off x="393700" y="1424515"/>
          <a:ext cx="11245851" cy="2854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875">
                  <a:extLst>
                    <a:ext uri="{9D8B030D-6E8A-4147-A177-3AD203B41FA5}">
                      <a16:colId xmlns:a16="http://schemas.microsoft.com/office/drawing/2014/main" val="406143726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83503611"/>
                    </a:ext>
                  </a:extLst>
                </a:gridCol>
                <a:gridCol w="5181601">
                  <a:extLst>
                    <a:ext uri="{9D8B030D-6E8A-4147-A177-3AD203B41FA5}">
                      <a16:colId xmlns:a16="http://schemas.microsoft.com/office/drawing/2014/main" val="4292516575"/>
                    </a:ext>
                  </a:extLst>
                </a:gridCol>
              </a:tblGrid>
              <a:tr h="5708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일시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내용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기타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656278"/>
                  </a:ext>
                </a:extLst>
              </a:tr>
              <a:tr h="5708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j-lt"/>
                        </a:rPr>
                        <a:t>‘21.5.18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+mj-lt"/>
                        </a:rPr>
                        <a:t>메타버스 얼라이언스 출범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과기정통부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업계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유관기관 등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여개 기업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기관 등 참석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73227"/>
                  </a:ext>
                </a:extLst>
              </a:tr>
              <a:tr h="5708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j-lt"/>
                        </a:rPr>
                        <a:t>‘21.7.26~27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+mj-lt"/>
                        </a:rPr>
                        <a:t>메타버스 얼라이언스 </a:t>
                      </a:r>
                      <a:r>
                        <a:rPr lang="ko-KR" altLang="en-US" sz="1400" b="1" dirty="0" err="1">
                          <a:latin typeface="+mj-lt"/>
                        </a:rPr>
                        <a:t>피칭데이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참여기업 사업 아이디어 발표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약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기업 발표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838279"/>
                  </a:ext>
                </a:extLst>
              </a:tr>
              <a:tr h="5708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j-lt"/>
                        </a:rPr>
                        <a:t>‘21.10.26~28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 얼라이언스 오픈 컨퍼런스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참여기업별 프로젝트 기획방향 발표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공유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6326885"/>
                  </a:ext>
                </a:extLst>
              </a:tr>
              <a:tr h="5708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j-lt"/>
                        </a:rPr>
                        <a:t>‘21.12.16~17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 얼라이언스 성과공유회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프로젝트그룹 기획결과 발표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497211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CBA1046E-69CD-1BBD-F95C-A01A01C7FE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173" y="4390497"/>
            <a:ext cx="3564803" cy="217840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08F69FC-4F99-234F-F95C-97F051C80C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3681" y="4390498"/>
            <a:ext cx="3891919" cy="22479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EECAA2F-9A40-F1F6-60C0-0100506B0B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4747" y="4390497"/>
            <a:ext cx="3564803" cy="2085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BC1FFA-FEE3-2A83-75A6-EFF718F560BE}"/>
              </a:ext>
            </a:extLst>
          </p:cNvPr>
          <p:cNvSpPr txBox="1"/>
          <p:nvPr/>
        </p:nvSpPr>
        <p:spPr>
          <a:xfrm>
            <a:off x="4526572" y="1050649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[2021</a:t>
            </a:r>
            <a:r>
              <a:rPr lang="ko-KR" altLang="en-US" sz="1600" b="1" dirty="0">
                <a:latin typeface="+mj-lt"/>
                <a:ea typeface="맑은 고딕" panose="020B0503020000020004" pitchFamily="50" charset="-127"/>
              </a:rPr>
              <a:t>년 주요 활동 내역</a:t>
            </a:r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]</a:t>
            </a:r>
            <a:endParaRPr lang="ko-KR" altLang="en-US" sz="1600" b="1" dirty="0">
              <a:latin typeface="+mj-lt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DCBF30B-0F38-9EDB-B841-B650DE81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50BE8-07B2-E973-6963-0DDFE78B36F1}"/>
              </a:ext>
            </a:extLst>
          </p:cNvPr>
          <p:cNvSpPr txBox="1"/>
          <p:nvPr/>
        </p:nvSpPr>
        <p:spPr>
          <a:xfrm>
            <a:off x="769428" y="830882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latin typeface="+mj-lt"/>
              </a:rPr>
              <a:t>활동 현황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E1FE6C7-45F7-9A50-5E35-A5B25E3D0BD7}"/>
              </a:ext>
            </a:extLst>
          </p:cNvPr>
          <p:cNvSpPr/>
          <p:nvPr/>
        </p:nvSpPr>
        <p:spPr>
          <a:xfrm>
            <a:off x="369115" y="890300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047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BA67C217-6C0D-6664-63F5-F5F8FB31E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347300"/>
              </p:ext>
            </p:extLst>
          </p:nvPr>
        </p:nvGraphicFramePr>
        <p:xfrm>
          <a:off x="393700" y="1424515"/>
          <a:ext cx="11245851" cy="2792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875">
                  <a:extLst>
                    <a:ext uri="{9D8B030D-6E8A-4147-A177-3AD203B41FA5}">
                      <a16:colId xmlns:a16="http://schemas.microsoft.com/office/drawing/2014/main" val="406143726"/>
                    </a:ext>
                  </a:extLst>
                </a:gridCol>
                <a:gridCol w="3676650">
                  <a:extLst>
                    <a:ext uri="{9D8B030D-6E8A-4147-A177-3AD203B41FA5}">
                      <a16:colId xmlns:a16="http://schemas.microsoft.com/office/drawing/2014/main" val="83503611"/>
                    </a:ext>
                  </a:extLst>
                </a:gridCol>
                <a:gridCol w="5648326">
                  <a:extLst>
                    <a:ext uri="{9D8B030D-6E8A-4147-A177-3AD203B41FA5}">
                      <a16:colId xmlns:a16="http://schemas.microsoft.com/office/drawing/2014/main" val="4292516575"/>
                    </a:ext>
                  </a:extLst>
                </a:gridCol>
              </a:tblGrid>
              <a:tr h="51305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일시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내용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기타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656278"/>
                  </a:ext>
                </a:extLst>
              </a:tr>
              <a:tr h="5130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j-lt"/>
                          <a:ea typeface="+mn-ea"/>
                        </a:rPr>
                        <a:t>’22.3</a:t>
                      </a:r>
                      <a:r>
                        <a:rPr lang="ko-KR" altLang="en-US" sz="1400" b="1" dirty="0">
                          <a:latin typeface="+mj-lt"/>
                          <a:ea typeface="+mn-ea"/>
                        </a:rPr>
                        <a:t>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+mj-lt"/>
                          <a:ea typeface="+mn-ea"/>
                        </a:rPr>
                        <a:t>사무국 운영주체 변경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당초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: NIPA, RAPA    =&gt; 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변경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한국메타버스산업협회</a:t>
                      </a:r>
                      <a:endParaRPr lang="ko-KR" altLang="en-US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73227"/>
                  </a:ext>
                </a:extLst>
              </a:tr>
              <a:tr h="5130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j-lt"/>
                          <a:ea typeface="+mn-ea"/>
                        </a:rPr>
                        <a:t>‘22.5.16</a:t>
                      </a:r>
                      <a:endParaRPr lang="ko-KR" altLang="en-US" sz="1400" b="1" dirty="0">
                        <a:latin typeface="+mj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데일리 뉴스레터 서비스 개시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회원사 소식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국내외 뉴스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정책동향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주요행사 및 입찰정보 제공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6326885"/>
                  </a:ext>
                </a:extLst>
              </a:tr>
              <a:tr h="3710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j-lt"/>
                          <a:ea typeface="+mn-ea"/>
                        </a:rPr>
                        <a:t>‘22.7.15</a:t>
                      </a:r>
                      <a:endParaRPr lang="ko-KR" altLang="en-US" sz="1400" b="1" dirty="0">
                        <a:latin typeface="+mj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차 운영위원회 개최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운영규정 제정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초대의장 선임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광운대 유지상 전 총장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분과구성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497211"/>
                  </a:ext>
                </a:extLst>
              </a:tr>
              <a:tr h="4163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j-lt"/>
                          <a:ea typeface="+mn-ea"/>
                        </a:rPr>
                        <a:t>’22.7</a:t>
                      </a:r>
                      <a:r>
                        <a:rPr lang="ko-KR" altLang="en-US" sz="1400" b="1" dirty="0">
                          <a:latin typeface="+mj-lt"/>
                          <a:ea typeface="+mn-ea"/>
                        </a:rPr>
                        <a:t>월</a:t>
                      </a:r>
                      <a:r>
                        <a:rPr lang="en-US" altLang="ko-KR" sz="1400" b="1" dirty="0">
                          <a:latin typeface="+mj-lt"/>
                          <a:ea typeface="+mn-ea"/>
                        </a:rPr>
                        <a:t>~11</a:t>
                      </a:r>
                      <a:r>
                        <a:rPr lang="ko-KR" altLang="en-US" sz="1400" b="1" dirty="0">
                          <a:latin typeface="+mj-lt"/>
                          <a:ea typeface="+mn-ea"/>
                        </a:rPr>
                        <a:t>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분과 운영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매월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회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윤리제도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기업육성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인력양성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기술표준 등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분과로 운영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6335658"/>
                  </a:ext>
                </a:extLst>
              </a:tr>
              <a:tr h="4657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j-lt"/>
                          <a:ea typeface="+mn-ea"/>
                        </a:rPr>
                        <a:t>’22.7.29</a:t>
                      </a:r>
                      <a:endParaRPr lang="ko-KR" altLang="en-US" sz="1400" b="1" dirty="0">
                        <a:latin typeface="+mj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메타버스 얼라이언스 출범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주년 기념 포럼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전문포럼 협력 선언식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분과 및 프로젝트그룹 구성 및 운영계획 발표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24218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3440A2-0540-BD2B-2A2F-04F166D6B0DB}"/>
              </a:ext>
            </a:extLst>
          </p:cNvPr>
          <p:cNvSpPr txBox="1"/>
          <p:nvPr/>
        </p:nvSpPr>
        <p:spPr>
          <a:xfrm>
            <a:off x="4526572" y="1050649"/>
            <a:ext cx="2662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[2022</a:t>
            </a:r>
            <a:r>
              <a:rPr lang="ko-KR" altLang="en-US" sz="1600" b="1" dirty="0">
                <a:latin typeface="+mj-lt"/>
                <a:ea typeface="맑은 고딕" panose="020B0503020000020004" pitchFamily="50" charset="-127"/>
              </a:rPr>
              <a:t>년 주요 활동 내역</a:t>
            </a:r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-1]</a:t>
            </a:r>
            <a:endParaRPr lang="ko-KR" altLang="en-US" sz="1600" b="1" dirty="0">
              <a:latin typeface="+mj-l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59DE85D-6B38-728F-1286-B5F87D5CC2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7601"/>
          <a:stretch/>
        </p:blipFill>
        <p:spPr>
          <a:xfrm>
            <a:off x="393700" y="4360191"/>
            <a:ext cx="2173981" cy="2240633"/>
          </a:xfrm>
          <a:prstGeom prst="rect">
            <a:avLst/>
          </a:prstGeom>
        </p:spPr>
      </p:pic>
      <p:pic>
        <p:nvPicPr>
          <p:cNvPr id="16" name="_x540066336">
            <a:extLst>
              <a:ext uri="{FF2B5EF4-FFF2-40B4-BE49-F238E27FC236}">
                <a16:creationId xmlns:a16="http://schemas.microsoft.com/office/drawing/2014/main" id="{FEFD44C1-2391-D56C-77B4-AF840521A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6"/>
          <a:stretch/>
        </p:blipFill>
        <p:spPr bwMode="auto">
          <a:xfrm>
            <a:off x="2634356" y="4434417"/>
            <a:ext cx="2956819" cy="209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E45482A-3D05-38ED-64A8-494EBDBEAB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3146" y="4434417"/>
            <a:ext cx="2862587" cy="209218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79EAF9D-93C9-5202-9321-49F337C5D26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83115" y="4434417"/>
            <a:ext cx="2727836" cy="2096057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E2C9268-CA40-0E3F-00CF-5CE5ED7B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5" name="텍스트 개체 틀 11">
            <a:extLst>
              <a:ext uri="{FF2B5EF4-FFF2-40B4-BE49-F238E27FC236}">
                <a16:creationId xmlns:a16="http://schemas.microsoft.com/office/drawing/2014/main" id="{EBB82870-189C-180A-7077-18C707D7423C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활동 현황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15A18-539A-FABC-5824-E19934619410}"/>
              </a:ext>
            </a:extLst>
          </p:cNvPr>
          <p:cNvSpPr txBox="1"/>
          <p:nvPr/>
        </p:nvSpPr>
        <p:spPr>
          <a:xfrm>
            <a:off x="769428" y="830882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latin typeface="+mj-lt"/>
              </a:rPr>
              <a:t>활동 현황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405AB37-36C3-2A1F-852D-7937E006AA0D}"/>
              </a:ext>
            </a:extLst>
          </p:cNvPr>
          <p:cNvSpPr/>
          <p:nvPr/>
        </p:nvSpPr>
        <p:spPr>
          <a:xfrm>
            <a:off x="369115" y="890300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2582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BA67C217-6C0D-6664-63F5-F5F8FB31E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513647"/>
              </p:ext>
            </p:extLst>
          </p:nvPr>
        </p:nvGraphicFramePr>
        <p:xfrm>
          <a:off x="393700" y="1424515"/>
          <a:ext cx="11245851" cy="2550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875">
                  <a:extLst>
                    <a:ext uri="{9D8B030D-6E8A-4147-A177-3AD203B41FA5}">
                      <a16:colId xmlns:a16="http://schemas.microsoft.com/office/drawing/2014/main" val="406143726"/>
                    </a:ext>
                  </a:extLst>
                </a:gridCol>
                <a:gridCol w="3676650">
                  <a:extLst>
                    <a:ext uri="{9D8B030D-6E8A-4147-A177-3AD203B41FA5}">
                      <a16:colId xmlns:a16="http://schemas.microsoft.com/office/drawing/2014/main" val="83503611"/>
                    </a:ext>
                  </a:extLst>
                </a:gridCol>
                <a:gridCol w="5648326">
                  <a:extLst>
                    <a:ext uri="{9D8B030D-6E8A-4147-A177-3AD203B41FA5}">
                      <a16:colId xmlns:a16="http://schemas.microsoft.com/office/drawing/2014/main" val="4292516575"/>
                    </a:ext>
                  </a:extLst>
                </a:gridCol>
              </a:tblGrid>
              <a:tr h="49931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/>
                        <a:t>일시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/>
                        <a:t>내용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b="1" dirty="0"/>
                        <a:t>기타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656278"/>
                  </a:ext>
                </a:extLst>
              </a:tr>
              <a:tr h="76612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‘22.10.11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프로젝트 그룹 구성 및 운영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총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분야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관광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문화예술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교육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의료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제조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오피스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 23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 프로젝트그룹 결성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78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개사 참여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772700"/>
                  </a:ext>
                </a:extLst>
              </a:tr>
              <a:tr h="51880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‘22.11.11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차 운영위원회 개최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년도 운영경과 및 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년도 운영방향 논의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3822370"/>
                  </a:ext>
                </a:extLst>
              </a:tr>
              <a:tr h="76612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400" b="1" dirty="0">
                          <a:latin typeface="+mj-lt"/>
                        </a:rPr>
                        <a:t>‘22.12.14</a:t>
                      </a:r>
                      <a:endParaRPr lang="ko-KR" alt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년도 성과공유회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년도 결과보고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정부 지원과제 사례발표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토크콘서트</a:t>
                      </a:r>
                      <a:r>
                        <a:rPr lang="en-US" altLang="ko-KR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프로젝트 그룹 활동 결과 발표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2110798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3454AC96-A28C-0F60-B6CD-F606BA2BE3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4975" y="4192511"/>
            <a:ext cx="3706204" cy="2316339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240C0819-6FAA-A9CF-B1DC-55D582F2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A67AAEB-D55F-B2EA-1F0E-9A28B02A53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700" y="4177059"/>
            <a:ext cx="2339975" cy="231633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A7E6C7A-3D4B-BEFE-F8CA-280D87256A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9576" y="4177059"/>
            <a:ext cx="2339975" cy="234724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4533504-522E-23DF-90C2-7E934EA055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94" t="2254" r="1250" b="4994"/>
          <a:stretch/>
        </p:blipFill>
        <p:spPr>
          <a:xfrm>
            <a:off x="2819400" y="4177058"/>
            <a:ext cx="2590800" cy="2316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BBB4FC-CEBA-C1DE-2EE8-F009A346E8A6}"/>
              </a:ext>
            </a:extLst>
          </p:cNvPr>
          <p:cNvSpPr txBox="1"/>
          <p:nvPr/>
        </p:nvSpPr>
        <p:spPr>
          <a:xfrm>
            <a:off x="4526572" y="1050649"/>
            <a:ext cx="2662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[2022</a:t>
            </a:r>
            <a:r>
              <a:rPr lang="ko-KR" altLang="en-US" sz="1600" b="1" dirty="0">
                <a:latin typeface="+mj-lt"/>
                <a:ea typeface="맑은 고딕" panose="020B0503020000020004" pitchFamily="50" charset="-127"/>
              </a:rPr>
              <a:t>년 주요 활동 내역</a:t>
            </a:r>
            <a:r>
              <a:rPr lang="en-US" altLang="ko-KR" sz="1600" b="1" dirty="0">
                <a:latin typeface="+mj-lt"/>
                <a:ea typeface="맑은 고딕" panose="020B0503020000020004" pitchFamily="50" charset="-127"/>
              </a:rPr>
              <a:t>-2]</a:t>
            </a:r>
            <a:endParaRPr lang="ko-KR" altLang="en-US" sz="1600" b="1" dirty="0">
              <a:latin typeface="+mj-lt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29B1A2F-D837-F0C3-6497-623732A9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0931F-CD5C-4C8E-8F8D-CBC19DF319EF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5" name="텍스트 개체 틀 11">
            <a:extLst>
              <a:ext uri="{FF2B5EF4-FFF2-40B4-BE49-F238E27FC236}">
                <a16:creationId xmlns:a16="http://schemas.microsoft.com/office/drawing/2014/main" id="{DE45DD22-2794-EC49-DED6-913E003365CE}"/>
              </a:ext>
            </a:extLst>
          </p:cNvPr>
          <p:cNvSpPr txBox="1">
            <a:spLocks/>
          </p:cNvSpPr>
          <p:nvPr/>
        </p:nvSpPr>
        <p:spPr>
          <a:xfrm>
            <a:off x="277563" y="161657"/>
            <a:ext cx="7924028" cy="365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ko-KR" altLang="en-US" sz="2200" kern="1200" spc="-7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메타버스얼라이언스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활동 현황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BEDA5-7879-76CD-3B6C-AE3941CD2BD4}"/>
              </a:ext>
            </a:extLst>
          </p:cNvPr>
          <p:cNvSpPr txBox="1"/>
          <p:nvPr/>
        </p:nvSpPr>
        <p:spPr>
          <a:xfrm>
            <a:off x="769428" y="830882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latin typeface="+mj-lt"/>
              </a:rPr>
              <a:t>활동 현황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4B80A11-B76D-BE0E-E8C3-424BA59890E1}"/>
              </a:ext>
            </a:extLst>
          </p:cNvPr>
          <p:cNvSpPr/>
          <p:nvPr/>
        </p:nvSpPr>
        <p:spPr>
          <a:xfrm>
            <a:off x="369115" y="890300"/>
            <a:ext cx="269060" cy="28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2814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5314</TotalTime>
  <Words>2373</Words>
  <Application>Microsoft Office PowerPoint</Application>
  <PresentationFormat>와이드스크린</PresentationFormat>
  <Paragraphs>521</Paragraphs>
  <Slides>27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42" baseType="lpstr">
      <vt:lpstr>HCI Poppy</vt:lpstr>
      <vt:lpstr>HY목각파임B</vt:lpstr>
      <vt:lpstr>HY헤드라인M</vt:lpstr>
      <vt:lpstr>Noto Sans KR</vt:lpstr>
      <vt:lpstr>나눔맑은 고딕</vt:lpstr>
      <vt:lpstr>나눔바른고딕</vt:lpstr>
      <vt:lpstr>나눔스퀘어 Bold</vt:lpstr>
      <vt:lpstr>맑은 고딕</vt:lpstr>
      <vt:lpstr>바탕체</vt:lpstr>
      <vt:lpstr>-윤고딕360</vt:lpstr>
      <vt:lpstr>함초롬바탕</vt:lpstr>
      <vt:lpstr>휴먼명조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황철호 실장</cp:lastModifiedBy>
  <cp:revision>328</cp:revision>
  <cp:lastPrinted>2022-12-01T02:01:49Z</cp:lastPrinted>
  <dcterms:created xsi:type="dcterms:W3CDTF">2022-04-08T23:03:36Z</dcterms:created>
  <dcterms:modified xsi:type="dcterms:W3CDTF">2023-10-10T00:32:26Z</dcterms:modified>
</cp:coreProperties>
</file>